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7"/>
  </p:notesMasterIdLst>
  <p:handoutMasterIdLst>
    <p:handoutMasterId r:id="rId28"/>
  </p:handoutMasterIdLst>
  <p:sldIdLst>
    <p:sldId id="256" r:id="rId5"/>
    <p:sldId id="259" r:id="rId6"/>
    <p:sldId id="262" r:id="rId7"/>
    <p:sldId id="263" r:id="rId8"/>
    <p:sldId id="281" r:id="rId9"/>
    <p:sldId id="264" r:id="rId10"/>
    <p:sldId id="265"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66" r:id="rId25"/>
    <p:sldId id="260" r:id="rId26"/>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043" autoAdjust="0"/>
  </p:normalViewPr>
  <p:slideViewPr>
    <p:cSldViewPr snapToGrid="0">
      <p:cViewPr varScale="1">
        <p:scale>
          <a:sx n="92" d="100"/>
          <a:sy n="92" d="100"/>
        </p:scale>
        <p:origin x="1176" y="84"/>
      </p:cViewPr>
      <p:guideLst/>
    </p:cSldViewPr>
  </p:slideViewPr>
  <p:notesTextViewPr>
    <p:cViewPr>
      <p:scale>
        <a:sx n="1" d="1"/>
        <a:sy n="1" d="1"/>
      </p:scale>
      <p:origin x="0" y="0"/>
    </p:cViewPr>
  </p:notesTextViewPr>
  <p:notesViewPr>
    <p:cSldViewPr snapToGrid="0">
      <p:cViewPr varScale="1">
        <p:scale>
          <a:sx n="86" d="100"/>
          <a:sy n="86"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fr-FR" noProof="0" dirty="0">
              <a:latin typeface="Ubuntu Light" panose="020B0304030602030204" pitchFamily="34" charset="0"/>
            </a:rPr>
            <a:t>Présentation	</a:t>
          </a:r>
        </a:p>
      </dgm:t>
    </dgm:pt>
    <dgm:pt modelId="{720680DC-AAA4-4434-A582-60EBCC5BA355}" type="parTrans" cxnId="{0B5DAE5F-BCDC-4BF7-A6E7-CF856886A64D}">
      <dgm:prSet/>
      <dgm:spPr/>
      <dgm:t>
        <a:bodyPr rtlCol="0"/>
        <a:lstStyle/>
        <a:p>
          <a:pPr rtl="0"/>
          <a:endParaRPr lang="fr-FR" noProof="0" dirty="0">
            <a:latin typeface="Ubuntu Light" panose="020B0304030602030204" pitchFamily="34" charset="0"/>
          </a:endParaRPr>
        </a:p>
      </dgm:t>
    </dgm:pt>
    <dgm:pt modelId="{CA077D98-8478-47EA-B6A9-99ACE60C64D4}" type="sibTrans" cxnId="{0B5DAE5F-BCDC-4BF7-A6E7-CF856886A64D}">
      <dgm:prSet/>
      <dgm:spPr/>
      <dgm:t>
        <a:bodyPr rtlCol="0"/>
        <a:lstStyle/>
        <a:p>
          <a:pPr rtl="0"/>
          <a:endParaRPr lang="fr-FR" noProof="0" dirty="0">
            <a:latin typeface="Ubuntu Light" panose="020B0304030602030204" pitchFamily="34" charset="0"/>
          </a:endParaRPr>
        </a:p>
      </dgm:t>
    </dgm:pt>
    <dgm:pt modelId="{0BEF68B8-1228-47BB-83B5-7B9CD1E3F84E}">
      <dgm:prSet phldrT="[Text]"/>
      <dgm:spPr/>
      <dgm:t>
        <a:bodyPr rtlCol="0"/>
        <a:lstStyle/>
        <a:p>
          <a:pPr rtl="0">
            <a:lnSpc>
              <a:spcPct val="100000"/>
            </a:lnSpc>
          </a:pPr>
          <a:r>
            <a:rPr lang="fr-FR" noProof="0" dirty="0">
              <a:latin typeface="Ubuntu Light" panose="020B0304030602030204" pitchFamily="34" charset="0"/>
            </a:rPr>
            <a:t>Travail effectué</a:t>
          </a:r>
        </a:p>
      </dgm:t>
    </dgm:pt>
    <dgm:pt modelId="{ED3A4BC2-B75A-4952-A38B-A42B5995DF05}" type="parTrans" cxnId="{EDEF4F82-1237-4639-A0F7-385C1897CE66}">
      <dgm:prSet/>
      <dgm:spPr/>
      <dgm:t>
        <a:bodyPr rtlCol="0"/>
        <a:lstStyle/>
        <a:p>
          <a:pPr rtl="0"/>
          <a:endParaRPr lang="fr-FR" noProof="0" dirty="0">
            <a:latin typeface="Ubuntu Light" panose="020B0304030602030204" pitchFamily="34" charset="0"/>
          </a:endParaRPr>
        </a:p>
      </dgm:t>
    </dgm:pt>
    <dgm:pt modelId="{FD949706-EDCC-4ADC-8EDF-8EDA49C92325}" type="sibTrans" cxnId="{EDEF4F82-1237-4639-A0F7-385C1897CE66}">
      <dgm:prSet/>
      <dgm:spPr/>
      <dgm:t>
        <a:bodyPr rtlCol="0"/>
        <a:lstStyle/>
        <a:p>
          <a:pPr rtl="0"/>
          <a:endParaRPr lang="fr-FR" noProof="0" dirty="0">
            <a:latin typeface="Ubuntu Light" panose="020B0304030602030204" pitchFamily="34" charset="0"/>
          </a:endParaRPr>
        </a:p>
      </dgm:t>
    </dgm:pt>
    <dgm:pt modelId="{5605D28D-2CE6-4513-8566-952984E21E14}">
      <dgm:prSet phldrT="[Text]"/>
      <dgm:spPr/>
      <dgm:t>
        <a:bodyPr rtlCol="0"/>
        <a:lstStyle/>
        <a:p>
          <a:pPr rtl="0">
            <a:lnSpc>
              <a:spcPct val="100000"/>
            </a:lnSpc>
          </a:pPr>
          <a:r>
            <a:rPr lang="fr-FR" noProof="0" dirty="0">
              <a:latin typeface="Ubuntu Light" panose="020B0304030602030204" pitchFamily="34" charset="0"/>
            </a:rPr>
            <a:t>Conclusion</a:t>
          </a:r>
        </a:p>
      </dgm:t>
    </dgm:pt>
    <dgm:pt modelId="{EB15AB98-362B-4E70-A3DA-995FC3E8BA79}" type="parTrans" cxnId="{FAF3F884-F0CF-440F-8CB1-B7648AB1B138}">
      <dgm:prSet/>
      <dgm:spPr/>
      <dgm:t>
        <a:bodyPr rtlCol="0"/>
        <a:lstStyle/>
        <a:p>
          <a:pPr rtl="0"/>
          <a:endParaRPr lang="fr-FR" noProof="0" dirty="0">
            <a:latin typeface="Ubuntu Light" panose="020B0304030602030204" pitchFamily="34" charset="0"/>
          </a:endParaRPr>
        </a:p>
      </dgm:t>
    </dgm:pt>
    <dgm:pt modelId="{823D1971-2C4D-4EC5-A874-2F463DE37109}" type="sibTrans" cxnId="{FAF3F884-F0CF-440F-8CB1-B7648AB1B138}">
      <dgm:prSet/>
      <dgm:spPr/>
      <dgm:t>
        <a:bodyPr rtlCol="0"/>
        <a:lstStyle/>
        <a:p>
          <a:pPr rtl="0"/>
          <a:endParaRPr lang="fr-FR" noProof="0" dirty="0">
            <a:latin typeface="Ubuntu Light" panose="020B0304030602030204" pitchFamily="34" charset="0"/>
          </a:endParaRPr>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91440" rIns="91440" bIns="91440" numCol="1" spcCol="1270" rtlCol="0" anchor="ctr" anchorCtr="0">
          <a:noAutofit/>
        </a:bodyPr>
        <a:lstStyle/>
        <a:p>
          <a:pPr marL="0" lvl="0" indent="0" algn="l" defTabSz="1600200" rtl="0">
            <a:lnSpc>
              <a:spcPct val="100000"/>
            </a:lnSpc>
            <a:spcBef>
              <a:spcPct val="0"/>
            </a:spcBef>
            <a:spcAft>
              <a:spcPct val="35000"/>
            </a:spcAft>
            <a:buNone/>
          </a:pPr>
          <a:r>
            <a:rPr lang="fr-FR" sz="3600" kern="1200" noProof="0" dirty="0">
              <a:latin typeface="Ubuntu Light" panose="020B0304030602030204" pitchFamily="34" charset="0"/>
            </a:rPr>
            <a:t>Présentation	</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91440" rIns="91440" bIns="91440" numCol="1" spcCol="1270" rtlCol="0" anchor="ctr" anchorCtr="0">
          <a:noAutofit/>
        </a:bodyPr>
        <a:lstStyle/>
        <a:p>
          <a:pPr marL="0" lvl="0" indent="0" algn="l" defTabSz="1600200" rtl="0">
            <a:lnSpc>
              <a:spcPct val="100000"/>
            </a:lnSpc>
            <a:spcBef>
              <a:spcPct val="0"/>
            </a:spcBef>
            <a:spcAft>
              <a:spcPct val="35000"/>
            </a:spcAft>
            <a:buNone/>
          </a:pPr>
          <a:r>
            <a:rPr lang="fr-FR" sz="3600" kern="1200" noProof="0" dirty="0">
              <a:latin typeface="Ubuntu Light" panose="020B0304030602030204" pitchFamily="34" charset="0"/>
            </a:rPr>
            <a:t>Travail effectué</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91440" rIns="91440" bIns="91440" numCol="1" spcCol="1270" rtlCol="0" anchor="ctr" anchorCtr="0">
          <a:noAutofit/>
        </a:bodyPr>
        <a:lstStyle/>
        <a:p>
          <a:pPr marL="0" lvl="0" indent="0" algn="l" defTabSz="1600200" rtl="0">
            <a:lnSpc>
              <a:spcPct val="100000"/>
            </a:lnSpc>
            <a:spcBef>
              <a:spcPct val="0"/>
            </a:spcBef>
            <a:spcAft>
              <a:spcPct val="35000"/>
            </a:spcAft>
            <a:buNone/>
          </a:pPr>
          <a:r>
            <a:rPr lang="fr-FR" sz="3600" kern="1200" noProof="0" dirty="0">
              <a:latin typeface="Ubuntu Light" panose="020B0304030602030204" pitchFamily="34" charset="0"/>
            </a:rPr>
            <a:t>Conclusion</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EA3F540-FE87-41E9-A235-D9041E0E0A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4C17DD8-84AF-4EB9-9557-AB1C0330B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658AD-667A-447C-9390-E71043034E97}" type="datetimeFigureOut">
              <a:rPr lang="fr-FR" smtClean="0"/>
              <a:t>06/07/2021</a:t>
            </a:fld>
            <a:endParaRPr lang="fr-FR"/>
          </a:p>
        </p:txBody>
      </p:sp>
      <p:sp>
        <p:nvSpPr>
          <p:cNvPr id="4" name="Espace réservé du pied de page 3">
            <a:extLst>
              <a:ext uri="{FF2B5EF4-FFF2-40B4-BE49-F238E27FC236}">
                <a16:creationId xmlns:a16="http://schemas.microsoft.com/office/drawing/2014/main" id="{6439DE42-9A3A-46E5-8973-C9B0B4C46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BFFAC62-5CB8-4CC9-8DC9-D2E88251AB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EB129A-2B19-4071-964D-74643083C4E2}" type="slidenum">
              <a:rPr lang="fr-FR" smtClean="0"/>
              <a:t>‹N°›</a:t>
            </a:fld>
            <a:endParaRPr lang="fr-FR"/>
          </a:p>
        </p:txBody>
      </p:sp>
    </p:spTree>
    <p:extLst>
      <p:ext uri="{BB962C8B-B14F-4D97-AF65-F5344CB8AC3E}">
        <p14:creationId xmlns:p14="http://schemas.microsoft.com/office/powerpoint/2010/main" val="1011192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E04F4-FA29-4B09-BCF4-65FEC86DEAEF}" type="datetimeFigureOut">
              <a:rPr lang="fr-FR" smtClean="0"/>
              <a:t>06/07/2021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dirty="0"/>
              <a:t>Modifiez les styles du texte du masque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C17D2-97F6-442D-8E69-9D298721DAF2}" type="slidenum">
              <a:rPr lang="fr-FR" smtClean="0"/>
              <a:t>‹N°›</a:t>
            </a:fld>
            <a:endParaRPr lang="fr-FR" dirty="0"/>
          </a:p>
        </p:txBody>
      </p:sp>
    </p:spTree>
    <p:extLst>
      <p:ext uri="{BB962C8B-B14F-4D97-AF65-F5344CB8AC3E}">
        <p14:creationId xmlns:p14="http://schemas.microsoft.com/office/powerpoint/2010/main" val="120342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a:t>
            </a:fld>
            <a:endParaRPr lang="fr-FR" dirty="0"/>
          </a:p>
        </p:txBody>
      </p:sp>
    </p:spTree>
    <p:extLst>
      <p:ext uri="{BB962C8B-B14F-4D97-AF65-F5344CB8AC3E}">
        <p14:creationId xmlns:p14="http://schemas.microsoft.com/office/powerpoint/2010/main" val="101198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Key identité et </a:t>
            </a:r>
            <a:r>
              <a:rPr lang="fr-FR" dirty="0" err="1"/>
              <a:t>path</a:t>
            </a:r>
            <a:r>
              <a:rPr lang="fr-FR" dirty="0"/>
              <a:t> dans fichier de conf (server/proxy/agent)</a:t>
            </a:r>
          </a:p>
          <a:p>
            <a:endParaRPr lang="fr-FR" dirty="0"/>
          </a:p>
          <a:p>
            <a:r>
              <a:rPr lang="fr-FR" dirty="0"/>
              <a:t>Pas de certif autosigné </a:t>
            </a: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17</a:t>
            </a:fld>
            <a:endParaRPr lang="fr-FR" dirty="0"/>
          </a:p>
        </p:txBody>
      </p:sp>
    </p:spTree>
    <p:extLst>
      <p:ext uri="{BB962C8B-B14F-4D97-AF65-F5344CB8AC3E}">
        <p14:creationId xmlns:p14="http://schemas.microsoft.com/office/powerpoint/2010/main" val="192864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Conclusion rapide</a:t>
            </a: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22</a:t>
            </a:fld>
            <a:endParaRPr lang="fr-FR"/>
          </a:p>
        </p:txBody>
      </p:sp>
    </p:spTree>
    <p:extLst>
      <p:ext uri="{BB962C8B-B14F-4D97-AF65-F5344CB8AC3E}">
        <p14:creationId xmlns:p14="http://schemas.microsoft.com/office/powerpoint/2010/main" val="415033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a:t>
            </a:fld>
            <a:endParaRPr lang="fr-FR" dirty="0"/>
          </a:p>
        </p:txBody>
      </p:sp>
    </p:spTree>
    <p:extLst>
      <p:ext uri="{BB962C8B-B14F-4D97-AF65-F5344CB8AC3E}">
        <p14:creationId xmlns:p14="http://schemas.microsoft.com/office/powerpoint/2010/main" val="360579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a:t>
            </a:fld>
            <a:endParaRPr lang="fr-FR" dirty="0"/>
          </a:p>
        </p:txBody>
      </p:sp>
    </p:spTree>
    <p:extLst>
      <p:ext uri="{BB962C8B-B14F-4D97-AF65-F5344CB8AC3E}">
        <p14:creationId xmlns:p14="http://schemas.microsoft.com/office/powerpoint/2010/main" val="206957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Idée première : mysqldump = trop long + pas de compression</a:t>
            </a:r>
          </a:p>
          <a:p>
            <a:endParaRPr lang="fr-FR" dirty="0"/>
          </a:p>
          <a:p>
            <a:r>
              <a:rPr lang="fr-FR" dirty="0"/>
              <a:t>Installation préalable :</a:t>
            </a:r>
          </a:p>
          <a:p>
            <a:r>
              <a:rPr lang="fr-FR" dirty="0"/>
              <a:t>	zabbix-server</a:t>
            </a:r>
          </a:p>
          <a:p>
            <a:r>
              <a:rPr lang="fr-FR" dirty="0"/>
              <a:t>	mysql</a:t>
            </a:r>
          </a:p>
          <a:p>
            <a:endParaRPr lang="fr-FR" dirty="0"/>
          </a:p>
          <a:p>
            <a:r>
              <a:rPr lang="fr-FR" dirty="0"/>
              <a:t>sans création de la base, importation de schéma </a:t>
            </a:r>
          </a:p>
          <a:p>
            <a:endParaRPr lang="fr-FR" dirty="0"/>
          </a:p>
          <a:p>
            <a:r>
              <a:rPr lang="fr-FR" dirty="0"/>
              <a:t>création de l’utilisateur a la fin de la migration</a:t>
            </a: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9</a:t>
            </a:fld>
            <a:endParaRPr lang="fr-FR" dirty="0"/>
          </a:p>
        </p:txBody>
      </p:sp>
    </p:spTree>
    <p:extLst>
      <p:ext uri="{BB962C8B-B14F-4D97-AF65-F5344CB8AC3E}">
        <p14:creationId xmlns:p14="http://schemas.microsoft.com/office/powerpoint/2010/main" val="318334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Idée première : mysqldump = trop long + pas de compression</a:t>
            </a:r>
          </a:p>
          <a:p>
            <a:endParaRPr lang="fr-FR" dirty="0"/>
          </a:p>
          <a:p>
            <a:r>
              <a:rPr lang="fr-FR" dirty="0"/>
              <a:t>Installation préalable :</a:t>
            </a:r>
          </a:p>
          <a:p>
            <a:r>
              <a:rPr lang="fr-FR" dirty="0"/>
              <a:t>	zabbix-server</a:t>
            </a:r>
          </a:p>
          <a:p>
            <a:r>
              <a:rPr lang="fr-FR" dirty="0"/>
              <a:t>	mysql</a:t>
            </a:r>
          </a:p>
          <a:p>
            <a:endParaRPr lang="fr-FR" dirty="0"/>
          </a:p>
          <a:p>
            <a:r>
              <a:rPr lang="fr-FR" dirty="0"/>
              <a:t>sans création de la base, importation de schéma </a:t>
            </a:r>
          </a:p>
          <a:p>
            <a:endParaRPr lang="fr-FR" dirty="0"/>
          </a:p>
          <a:p>
            <a:r>
              <a:rPr lang="fr-FR" dirty="0"/>
              <a:t>création de l’utilisateur a la fin de la migration</a:t>
            </a: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10</a:t>
            </a:fld>
            <a:endParaRPr lang="fr-FR" dirty="0"/>
          </a:p>
        </p:txBody>
      </p:sp>
    </p:spTree>
    <p:extLst>
      <p:ext uri="{BB962C8B-B14F-4D97-AF65-F5344CB8AC3E}">
        <p14:creationId xmlns:p14="http://schemas.microsoft.com/office/powerpoint/2010/main" val="362431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Hugepage = 4Ko chunk -&gt; 2Mo / 4Mo + pas de swap</a:t>
            </a: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11</a:t>
            </a:fld>
            <a:endParaRPr lang="fr-FR" dirty="0"/>
          </a:p>
        </p:txBody>
      </p:sp>
    </p:spTree>
    <p:extLst>
      <p:ext uri="{BB962C8B-B14F-4D97-AF65-F5344CB8AC3E}">
        <p14:creationId xmlns:p14="http://schemas.microsoft.com/office/powerpoint/2010/main" val="130908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Adapté a la politique de rétention 30j histo 365j trend</a:t>
            </a:r>
          </a:p>
          <a:p>
            <a:endParaRPr lang="fr-FR" dirty="0"/>
          </a:p>
          <a:p>
            <a:r>
              <a:rPr lang="fr-FR" dirty="0"/>
              <a:t>Désactivation du internal houskeeper dans zabbix </a:t>
            </a: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12</a:t>
            </a:fld>
            <a:endParaRPr lang="fr-FR" dirty="0"/>
          </a:p>
        </p:txBody>
      </p:sp>
    </p:spTree>
    <p:extLst>
      <p:ext uri="{BB962C8B-B14F-4D97-AF65-F5344CB8AC3E}">
        <p14:creationId xmlns:p14="http://schemas.microsoft.com/office/powerpoint/2010/main" val="51786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Serveur opti et prêt –</a:t>
            </a:r>
          </a:p>
          <a:p>
            <a:endParaRPr lang="fr-FR" dirty="0"/>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13</a:t>
            </a:fld>
            <a:endParaRPr lang="fr-FR" dirty="0"/>
          </a:p>
        </p:txBody>
      </p:sp>
    </p:spTree>
    <p:extLst>
      <p:ext uri="{BB962C8B-B14F-4D97-AF65-F5344CB8AC3E}">
        <p14:creationId xmlns:p14="http://schemas.microsoft.com/office/powerpoint/2010/main" val="288422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Name -&gt; Case sensitive</a:t>
            </a:r>
          </a:p>
          <a:p>
            <a:endParaRPr lang="fr-FR" dirty="0"/>
          </a:p>
          <a:p>
            <a:r>
              <a:rPr lang="fr-FR" dirty="0"/>
              <a:t>Proxy actif -&gt; Ip optionel</a:t>
            </a: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16</a:t>
            </a:fld>
            <a:endParaRPr lang="fr-FR" dirty="0"/>
          </a:p>
        </p:txBody>
      </p:sp>
    </p:spTree>
    <p:extLst>
      <p:ext uri="{BB962C8B-B14F-4D97-AF65-F5344CB8AC3E}">
        <p14:creationId xmlns:p14="http://schemas.microsoft.com/office/powerpoint/2010/main" val="334938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à la date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A19D660A-ECF6-481C-9B60-C152AC7044BB}" type="datetime1">
              <a:rPr lang="fr-FR" noProof="0" smtClean="0"/>
              <a:t>06/07/2021</a:t>
            </a:fld>
            <a:endParaRPr lang="fr-FR" noProof="0"/>
          </a:p>
        </p:txBody>
      </p:sp>
      <p:sp>
        <p:nvSpPr>
          <p:cNvPr id="5" name="Espace réservé du pied de page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fr-FR" noProof="0"/>
          </a:p>
        </p:txBody>
      </p:sp>
      <p:sp>
        <p:nvSpPr>
          <p:cNvPr id="6" name="Espace réservé au numéro de diapositive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au texte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6444B737-BAAB-4FD6-992F-98A387278F79}" type="datetime1">
              <a:rPr lang="fr-FR" noProof="0" smtClean="0"/>
              <a:t>06/07/2021</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839201" y="675726"/>
            <a:ext cx="2004164" cy="5183073"/>
          </a:xfrm>
        </p:spPr>
        <p:txBody>
          <a:bodyPr vert="eaVert" rtlCol="0"/>
          <a:lstStyle/>
          <a:p>
            <a:pPr rtl="0"/>
            <a:r>
              <a:rPr lang="fr-FR" noProof="0"/>
              <a:t>Modifiez le style du titre</a:t>
            </a:r>
          </a:p>
        </p:txBody>
      </p:sp>
      <p:sp>
        <p:nvSpPr>
          <p:cNvPr id="3" name="Espace réservé au texte vertical 2"/>
          <p:cNvSpPr>
            <a:spLocks noGrp="1"/>
          </p:cNvSpPr>
          <p:nvPr>
            <p:ph type="body" orient="vert" idx="1" hasCustomPrompt="1"/>
          </p:nvPr>
        </p:nvSpPr>
        <p:spPr>
          <a:xfrm>
            <a:off x="774923" y="675726"/>
            <a:ext cx="7896279" cy="5183073"/>
          </a:xfrm>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05F38C2D-E1AD-4379-A5CC-F384D07BF2BA}" type="datetime1">
              <a:rPr lang="fr-FR" noProof="0" smtClean="0"/>
              <a:t>06/07/2021</a:t>
            </a:fld>
            <a:endParaRPr lang="fr-FR" noProof="0"/>
          </a:p>
        </p:txBody>
      </p:sp>
      <p:sp>
        <p:nvSpPr>
          <p:cNvPr id="5" name="Espace réservé du pied de page 4"/>
          <p:cNvSpPr>
            <a:spLocks noGrp="1"/>
          </p:cNvSpPr>
          <p:nvPr>
            <p:ph type="ftr" sz="quarter" idx="11"/>
          </p:nvPr>
        </p:nvSpPr>
        <p:spPr>
          <a:xfrm>
            <a:off x="774923" y="5951811"/>
            <a:ext cx="7896279" cy="365125"/>
          </a:xfrm>
        </p:spPr>
        <p:txBody>
          <a:bodyPr rtlCol="0"/>
          <a:lstStyle/>
          <a:p>
            <a:pPr rtl="0"/>
            <a:endParaRPr lang="fr-FR" noProof="0"/>
          </a:p>
        </p:txBody>
      </p:sp>
      <p:sp>
        <p:nvSpPr>
          <p:cNvPr id="6" name="Espace réservé au numéro de diapositive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3D36F770-2C02-4913-A33E-F30119A8EF88}" type="datetime1">
              <a:rPr lang="fr-FR" noProof="0" smtClean="0"/>
              <a:t>06/07/2021</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p:txBody>
          <a:bodyPr rtlCol="0"/>
          <a:lstStyle>
            <a:lvl1pPr>
              <a:defRPr>
                <a:solidFill>
                  <a:schemeClr val="accent1">
                    <a:lumMod val="75000"/>
                    <a:lumOff val="25000"/>
                  </a:schemeClr>
                </a:solidFill>
              </a:defRPr>
            </a:lvl1pPr>
          </a:lstStyle>
          <a:p>
            <a:pPr rtl="0"/>
            <a:fld id="{E4E4C2E9-EBCE-47E6-B14A-8CCFB5877A3A}" type="datetime1">
              <a:rPr lang="fr-FR" noProof="0" smtClean="0"/>
              <a:t>06/07/2021</a:t>
            </a:fld>
            <a:endParaRPr lang="fr-FR" noProof="0"/>
          </a:p>
        </p:txBody>
      </p:sp>
      <p:sp>
        <p:nvSpPr>
          <p:cNvPr id="5" name="Espace réservé au pied de page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796B395B-FC0A-4FB9-AB72-5EAD4FFFCBE3}" type="datetime1">
              <a:rPr lang="fr-FR" noProof="0" smtClean="0"/>
              <a:t>06/07/2021</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A7201069-9664-47E2-8F0B-1AE85DF9CFA4}" type="datetime1">
              <a:rPr lang="fr-FR" noProof="0" smtClean="0"/>
              <a:t>06/07/2021</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3" name="Espace réservé à la date 2"/>
          <p:cNvSpPr>
            <a:spLocks noGrp="1"/>
          </p:cNvSpPr>
          <p:nvPr>
            <p:ph type="dt" sz="half" idx="10"/>
          </p:nvPr>
        </p:nvSpPr>
        <p:spPr/>
        <p:txBody>
          <a:bodyPr rtlCol="0"/>
          <a:lstStyle/>
          <a:p>
            <a:pPr rtl="0"/>
            <a:fld id="{151FAC92-A9AF-4A07-9FBA-F647608AB07B}" type="datetime1">
              <a:rPr lang="fr-FR" noProof="0" smtClean="0"/>
              <a:t>06/07/2021</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re 1"/>
          <p:cNvSpPr>
            <a:spLocks noGrp="1"/>
          </p:cNvSpPr>
          <p:nvPr>
            <p:ph type="title"/>
          </p:nvPr>
        </p:nvSpPr>
        <p:spPr>
          <a:xfrm>
            <a:off x="575894" y="729658"/>
            <a:ext cx="11029616" cy="988332"/>
          </a:xfrm>
        </p:spPr>
        <p:txBody>
          <a:bodyPr rtlCol="0"/>
          <a:lstStyle/>
          <a:p>
            <a:pPr rtl="0"/>
            <a:r>
              <a:rPr lang="fr-FR" noProof="0"/>
              <a:t>Modifiez le style du titre</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71DB2C01-F30B-4179-BA04-A8ECE0ECC909}" type="datetime1">
              <a:rPr lang="fr-FR" noProof="0" smtClean="0"/>
              <a:t>06/07/2021</a:t>
            </a:fld>
            <a:endParaRPr lang="fr-FR" noProof="0"/>
          </a:p>
        </p:txBody>
      </p:sp>
      <p:sp>
        <p:nvSpPr>
          <p:cNvPr id="3" name="Espace réservé a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lvl1pPr>
              <a:defRPr>
                <a:solidFill>
                  <a:schemeClr val="accent1">
                    <a:lumMod val="75000"/>
                    <a:lumOff val="25000"/>
                  </a:schemeClr>
                </a:solidFill>
              </a:defRPr>
            </a:lvl1pPr>
          </a:lstStyle>
          <a:p>
            <a:pPr rtl="0"/>
            <a:fld id="{EA7744E9-9648-48DA-B33D-2DEAC9192E81}" type="datetime1">
              <a:rPr lang="fr-FR" noProof="0" smtClean="0"/>
              <a:t>06/07/2021</a:t>
            </a:fld>
            <a:endParaRPr lang="fr-FR" noProof="0"/>
          </a:p>
        </p:txBody>
      </p:sp>
      <p:sp>
        <p:nvSpPr>
          <p:cNvPr id="6" name="Espace réservé au pied de page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E780482B-311F-48A8-9A95-A022EF9D97A5}" type="datetime1">
              <a:rPr lang="fr-FR" noProof="0" smtClean="0"/>
              <a:t>06/07/2021</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à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4B992562-C466-488D-88D1-41F3F31AF337}" type="datetime1">
              <a:rPr lang="fr-FR" noProof="0" smtClean="0"/>
              <a:t>06/07/2021</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a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fr-FR" noProof="0" smtClean="0"/>
              <a:pPr/>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Image 6" descr="Connexions numériqu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e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fr-FR" sz="4200" dirty="0">
                <a:solidFill>
                  <a:schemeClr val="bg1"/>
                </a:solidFill>
                <a:latin typeface="Ubuntu Light" panose="020B0304030602030204" pitchFamily="34" charset="0"/>
              </a:rPr>
              <a:t>Soutenance de stage </a:t>
            </a:r>
          </a:p>
        </p:txBody>
      </p:sp>
      <p:sp>
        <p:nvSpPr>
          <p:cNvPr id="3" name="Sous-titr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fr-FR" dirty="0">
                <a:solidFill>
                  <a:srgbClr val="7CEBFF"/>
                </a:solidFill>
                <a:latin typeface="Ubuntu Light" panose="020B0304030602030204" pitchFamily="34" charset="0"/>
              </a:rPr>
              <a:t>DE SOUZA HUGO / Kalanda – Migration d’une infrastructure de supervision</a:t>
            </a:r>
          </a:p>
        </p:txBody>
      </p:sp>
    </p:spTree>
    <p:extLst>
      <p:ext uri="{BB962C8B-B14F-4D97-AF65-F5344CB8AC3E}">
        <p14:creationId xmlns:p14="http://schemas.microsoft.com/office/powerpoint/2010/main" val="1487700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1C356-B975-4E22-800A-1DAD915F8419}"/>
              </a:ext>
            </a:extLst>
          </p:cNvPr>
          <p:cNvSpPr>
            <a:spLocks noGrp="1"/>
          </p:cNvSpPr>
          <p:nvPr>
            <p:ph type="title"/>
          </p:nvPr>
        </p:nvSpPr>
        <p:spPr/>
        <p:txBody>
          <a:bodyPr/>
          <a:lstStyle/>
          <a:p>
            <a:r>
              <a:rPr lang="fr-FR" dirty="0">
                <a:latin typeface="Ubuntu Light" panose="020B0304030602030204" pitchFamily="34" charset="0"/>
              </a:rPr>
              <a:t>Migration de Zabbix</a:t>
            </a:r>
          </a:p>
        </p:txBody>
      </p:sp>
      <p:sp>
        <p:nvSpPr>
          <p:cNvPr id="4" name="ZoneTexte 3">
            <a:extLst>
              <a:ext uri="{FF2B5EF4-FFF2-40B4-BE49-F238E27FC236}">
                <a16:creationId xmlns:a16="http://schemas.microsoft.com/office/drawing/2014/main" id="{789B0BC3-FCE4-4781-B580-A129F4579E96}"/>
              </a:ext>
            </a:extLst>
          </p:cNvPr>
          <p:cNvSpPr txBox="1"/>
          <p:nvPr/>
        </p:nvSpPr>
        <p:spPr>
          <a:xfrm>
            <a:off x="434059" y="1895476"/>
            <a:ext cx="4233851" cy="369332"/>
          </a:xfrm>
          <a:prstGeom prst="rect">
            <a:avLst/>
          </a:prstGeom>
          <a:noFill/>
        </p:spPr>
        <p:txBody>
          <a:bodyPr wrap="none" rtlCol="0">
            <a:spAutoFit/>
          </a:bodyPr>
          <a:lstStyle/>
          <a:p>
            <a:r>
              <a:rPr lang="fr-FR" dirty="0">
                <a:latin typeface="Ubuntu" panose="020B0504030602030204" pitchFamily="34" charset="0"/>
              </a:rPr>
              <a:t>Migration des fichiers de configuration</a:t>
            </a:r>
          </a:p>
        </p:txBody>
      </p:sp>
      <p:graphicFrame>
        <p:nvGraphicFramePr>
          <p:cNvPr id="15" name="Tableau 14">
            <a:extLst>
              <a:ext uri="{FF2B5EF4-FFF2-40B4-BE49-F238E27FC236}">
                <a16:creationId xmlns:a16="http://schemas.microsoft.com/office/drawing/2014/main" id="{E0A3EA61-A7F7-42E6-8EB5-7F364F570B58}"/>
              </a:ext>
            </a:extLst>
          </p:cNvPr>
          <p:cNvGraphicFramePr>
            <a:graphicFrameLocks noGrp="1"/>
          </p:cNvGraphicFramePr>
          <p:nvPr>
            <p:extLst>
              <p:ext uri="{D42A27DB-BD31-4B8C-83A1-F6EECF244321}">
                <p14:modId xmlns:p14="http://schemas.microsoft.com/office/powerpoint/2010/main" val="2647613599"/>
              </p:ext>
            </p:extLst>
          </p:nvPr>
        </p:nvGraphicFramePr>
        <p:xfrm>
          <a:off x="434059" y="2444328"/>
          <a:ext cx="3480716" cy="279400"/>
        </p:xfrm>
        <a:graphic>
          <a:graphicData uri="http://schemas.openxmlformats.org/drawingml/2006/table">
            <a:tbl>
              <a:tblPr>
                <a:tableStyleId>{5C22544A-7EE6-4342-B048-85BDC9FD1C3A}</a:tableStyleId>
              </a:tblPr>
              <a:tblGrid>
                <a:gridCol w="3480716">
                  <a:extLst>
                    <a:ext uri="{9D8B030D-6E8A-4147-A177-3AD203B41FA5}">
                      <a16:colId xmlns:a16="http://schemas.microsoft.com/office/drawing/2014/main" val="3924515508"/>
                    </a:ext>
                  </a:extLst>
                </a:gridCol>
              </a:tblGrid>
              <a:tr h="0">
                <a:tc>
                  <a:txBody>
                    <a:bodyPr/>
                    <a:lstStyle/>
                    <a:p>
                      <a:r>
                        <a:rPr lang="fr-FR" sz="1000" dirty="0"/>
                        <a:t>/etc/zabbix/zabbix_server.conf</a:t>
                      </a:r>
                    </a:p>
                  </a:txBody>
                  <a:tcPr marL="63500" marR="63500" marT="63500" marB="63500"/>
                </a:tc>
                <a:extLst>
                  <a:ext uri="{0D108BD9-81ED-4DB2-BD59-A6C34878D82A}">
                    <a16:rowId xmlns:a16="http://schemas.microsoft.com/office/drawing/2014/main" val="2404864397"/>
                  </a:ext>
                </a:extLst>
              </a:tr>
            </a:tbl>
          </a:graphicData>
        </a:graphic>
      </p:graphicFrame>
      <p:sp>
        <p:nvSpPr>
          <p:cNvPr id="10" name="ZoneTexte 9">
            <a:extLst>
              <a:ext uri="{FF2B5EF4-FFF2-40B4-BE49-F238E27FC236}">
                <a16:creationId xmlns:a16="http://schemas.microsoft.com/office/drawing/2014/main" id="{0E3FE5A5-91B2-485C-AE1D-7CED101D6922}"/>
              </a:ext>
            </a:extLst>
          </p:cNvPr>
          <p:cNvSpPr txBox="1"/>
          <p:nvPr/>
        </p:nvSpPr>
        <p:spPr>
          <a:xfrm>
            <a:off x="434059" y="2903248"/>
            <a:ext cx="4861841" cy="1077218"/>
          </a:xfrm>
          <a:prstGeom prst="rect">
            <a:avLst/>
          </a:prstGeom>
          <a:noFill/>
        </p:spPr>
        <p:txBody>
          <a:bodyPr wrap="square" rtlCol="0">
            <a:spAutoFit/>
          </a:bodyPr>
          <a:lstStyle/>
          <a:p>
            <a:r>
              <a:rPr lang="fr-FR" sz="1600" dirty="0">
                <a:latin typeface="Ubuntu Light" panose="020B0304030602030204" pitchFamily="34" charset="0"/>
              </a:rPr>
              <a:t>Seul le fichier ci-dessus qui est le fichier de configuration du Zabbix serveur est a reporter. Étant différent en fonction des versions de Zabbix la copie directe n’est donc pas possible.  </a:t>
            </a:r>
          </a:p>
        </p:txBody>
      </p:sp>
      <p:sp>
        <p:nvSpPr>
          <p:cNvPr id="14" name="ZoneTexte 13">
            <a:extLst>
              <a:ext uri="{FF2B5EF4-FFF2-40B4-BE49-F238E27FC236}">
                <a16:creationId xmlns:a16="http://schemas.microsoft.com/office/drawing/2014/main" id="{7D80C236-B338-425E-A682-CD21D7166768}"/>
              </a:ext>
            </a:extLst>
          </p:cNvPr>
          <p:cNvSpPr txBox="1"/>
          <p:nvPr/>
        </p:nvSpPr>
        <p:spPr>
          <a:xfrm>
            <a:off x="434059" y="4159986"/>
            <a:ext cx="5078199" cy="830997"/>
          </a:xfrm>
          <a:prstGeom prst="rect">
            <a:avLst/>
          </a:prstGeom>
          <a:noFill/>
        </p:spPr>
        <p:txBody>
          <a:bodyPr wrap="square" rtlCol="0">
            <a:spAutoFit/>
          </a:bodyPr>
          <a:lstStyle/>
          <a:p>
            <a:r>
              <a:rPr lang="fr-FR" sz="1600" dirty="0">
                <a:latin typeface="Ubuntu Light" panose="020B0304030602030204" pitchFamily="34" charset="0"/>
              </a:rPr>
              <a:t>Le service peut être démarré et la base de données  sera automatiquement mise à niveau, la progression de cette mise à niveau est suivie via le fichier de log. </a:t>
            </a:r>
          </a:p>
        </p:txBody>
      </p:sp>
      <p:pic>
        <p:nvPicPr>
          <p:cNvPr id="9218" name="Picture 2">
            <a:extLst>
              <a:ext uri="{FF2B5EF4-FFF2-40B4-BE49-F238E27FC236}">
                <a16:creationId xmlns:a16="http://schemas.microsoft.com/office/drawing/2014/main" id="{17951C17-FE64-4111-8A2C-C53338F57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04078"/>
            <a:ext cx="5078200"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DCF73549-99CD-4C1C-9101-A27E9747B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2803" y="733135"/>
            <a:ext cx="1908005" cy="98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26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6D674-93A6-48CF-BD7B-2FFE3C02F81C}"/>
              </a:ext>
            </a:extLst>
          </p:cNvPr>
          <p:cNvSpPr>
            <a:spLocks noGrp="1"/>
          </p:cNvSpPr>
          <p:nvPr>
            <p:ph type="title"/>
          </p:nvPr>
        </p:nvSpPr>
        <p:spPr/>
        <p:txBody>
          <a:bodyPr/>
          <a:lstStyle/>
          <a:p>
            <a:r>
              <a:rPr lang="fr-FR" dirty="0">
                <a:latin typeface="Ubuntu Light" panose="020B0304030602030204" pitchFamily="34" charset="0"/>
              </a:rPr>
              <a:t>Optimisation de la base de données</a:t>
            </a:r>
          </a:p>
        </p:txBody>
      </p:sp>
      <p:sp>
        <p:nvSpPr>
          <p:cNvPr id="3" name="Espace réservé du contenu 2">
            <a:extLst>
              <a:ext uri="{FF2B5EF4-FFF2-40B4-BE49-F238E27FC236}">
                <a16:creationId xmlns:a16="http://schemas.microsoft.com/office/drawing/2014/main" id="{6833F562-3029-4087-9D5F-E16AF15B1619}"/>
              </a:ext>
            </a:extLst>
          </p:cNvPr>
          <p:cNvSpPr>
            <a:spLocks noGrp="1"/>
          </p:cNvSpPr>
          <p:nvPr>
            <p:ph idx="1"/>
          </p:nvPr>
        </p:nvSpPr>
        <p:spPr>
          <a:xfrm>
            <a:off x="438318" y="2043724"/>
            <a:ext cx="11239332" cy="2514599"/>
          </a:xfrm>
        </p:spPr>
        <p:txBody>
          <a:bodyPr>
            <a:noAutofit/>
          </a:bodyPr>
          <a:lstStyle/>
          <a:p>
            <a:r>
              <a:rPr lang="fr-FR" sz="1600" dirty="0">
                <a:solidFill>
                  <a:schemeClr val="tx1"/>
                </a:solidFill>
                <a:latin typeface="Ubuntu" panose="020B0504030602030204" pitchFamily="34" charset="0"/>
              </a:rPr>
              <a:t>Optimisation de la configuration et du système</a:t>
            </a:r>
          </a:p>
          <a:p>
            <a:pPr lvl="1">
              <a:spcBef>
                <a:spcPts val="0"/>
              </a:spcBef>
            </a:pPr>
            <a:r>
              <a:rPr lang="fr-FR" dirty="0">
                <a:solidFill>
                  <a:schemeClr val="tx1"/>
                </a:solidFill>
                <a:latin typeface="Ubuntu" panose="020B0504030602030204" pitchFamily="34" charset="0"/>
              </a:rPr>
              <a:t>mysqltuner.pl</a:t>
            </a:r>
          </a:p>
          <a:p>
            <a:pPr lvl="1">
              <a:spcBef>
                <a:spcPts val="0"/>
              </a:spcBef>
            </a:pPr>
            <a:r>
              <a:rPr lang="fr-FR" dirty="0">
                <a:solidFill>
                  <a:schemeClr val="tx1"/>
                </a:solidFill>
                <a:latin typeface="Ubuntu" panose="020B0504030602030204" pitchFamily="34" charset="0"/>
              </a:rPr>
              <a:t>tuning-primer.sh</a:t>
            </a:r>
          </a:p>
          <a:p>
            <a:pPr lvl="1">
              <a:spcBef>
                <a:spcPts val="0"/>
              </a:spcBef>
            </a:pPr>
            <a:r>
              <a:rPr lang="fr-FR" dirty="0">
                <a:solidFill>
                  <a:schemeClr val="tx1"/>
                </a:solidFill>
                <a:latin typeface="Ubuntu" panose="020B0504030602030204" pitchFamily="34" charset="0"/>
              </a:rPr>
              <a:t>Configuration GitHub</a:t>
            </a:r>
          </a:p>
          <a:p>
            <a:pPr lvl="1">
              <a:spcBef>
                <a:spcPts val="0"/>
              </a:spcBef>
            </a:pPr>
            <a:r>
              <a:rPr lang="fr-FR" dirty="0">
                <a:solidFill>
                  <a:schemeClr val="tx1"/>
                </a:solidFill>
                <a:latin typeface="Ubuntu" panose="020B0504030602030204" pitchFamily="34" charset="0"/>
              </a:rPr>
              <a:t>Activation des Hugepages</a:t>
            </a:r>
          </a:p>
          <a:p>
            <a:r>
              <a:rPr lang="fr-FR" sz="1600" dirty="0">
                <a:solidFill>
                  <a:schemeClr val="tx1"/>
                </a:solidFill>
                <a:latin typeface="Ubuntu" panose="020B0504030602030204" pitchFamily="34" charset="0"/>
              </a:rPr>
              <a:t>Partitionnement des tables les plus utilisées</a:t>
            </a:r>
          </a:p>
          <a:p>
            <a:pPr lvl="1"/>
            <a:r>
              <a:rPr lang="fr-FR" sz="1400" dirty="0">
                <a:solidFill>
                  <a:schemeClr val="tx1"/>
                </a:solidFill>
                <a:latin typeface="Ubuntu" panose="020B0504030602030204" pitchFamily="34" charset="0"/>
              </a:rPr>
              <a:t>« trend » et « history »</a:t>
            </a:r>
          </a:p>
          <a:p>
            <a:endParaRPr lang="fr-FR" sz="1600" dirty="0">
              <a:solidFill>
                <a:schemeClr val="tx1"/>
              </a:solidFill>
              <a:latin typeface="Ubuntu" panose="020B0504030602030204" pitchFamily="34" charset="0"/>
            </a:endParaRPr>
          </a:p>
        </p:txBody>
      </p:sp>
      <p:pic>
        <p:nvPicPr>
          <p:cNvPr id="4" name="image4.png" descr="Image non disponible">
            <a:extLst>
              <a:ext uri="{FF2B5EF4-FFF2-40B4-BE49-F238E27FC236}">
                <a16:creationId xmlns:a16="http://schemas.microsoft.com/office/drawing/2014/main" id="{49B4328D-B95C-4A21-9A79-A32EE101FC15}"/>
              </a:ext>
            </a:extLst>
          </p:cNvPr>
          <p:cNvPicPr/>
          <p:nvPr/>
        </p:nvPicPr>
        <p:blipFill>
          <a:blip r:embed="rId3"/>
          <a:srcRect/>
          <a:stretch>
            <a:fillRect/>
          </a:stretch>
        </p:blipFill>
        <p:spPr>
          <a:xfrm>
            <a:off x="6096000" y="3008923"/>
            <a:ext cx="2768600" cy="2514600"/>
          </a:xfrm>
          <a:prstGeom prst="rect">
            <a:avLst/>
          </a:prstGeom>
          <a:ln/>
        </p:spPr>
      </p:pic>
      <p:pic>
        <p:nvPicPr>
          <p:cNvPr id="5" name="image7.png" descr="Image non disponible">
            <a:extLst>
              <a:ext uri="{FF2B5EF4-FFF2-40B4-BE49-F238E27FC236}">
                <a16:creationId xmlns:a16="http://schemas.microsoft.com/office/drawing/2014/main" id="{5D42A55E-2350-42BD-9F12-8C95C92EE5F1}"/>
              </a:ext>
            </a:extLst>
          </p:cNvPr>
          <p:cNvPicPr/>
          <p:nvPr/>
        </p:nvPicPr>
        <p:blipFill>
          <a:blip r:embed="rId4"/>
          <a:srcRect/>
          <a:stretch>
            <a:fillRect/>
          </a:stretch>
        </p:blipFill>
        <p:spPr>
          <a:xfrm>
            <a:off x="9561430" y="2573192"/>
            <a:ext cx="1714500" cy="3098800"/>
          </a:xfrm>
          <a:prstGeom prst="rect">
            <a:avLst/>
          </a:prstGeom>
          <a:ln/>
        </p:spPr>
      </p:pic>
      <p:pic>
        <p:nvPicPr>
          <p:cNvPr id="10242" name="Picture 2">
            <a:extLst>
              <a:ext uri="{FF2B5EF4-FFF2-40B4-BE49-F238E27FC236}">
                <a16:creationId xmlns:a16="http://schemas.microsoft.com/office/drawing/2014/main" id="{9B497574-E2BF-474A-AEA0-42E61F1DC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2803" y="733135"/>
            <a:ext cx="1908005" cy="98282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5ADC0792-1A51-4D83-9C1B-4DEE0E4C5E49}"/>
              </a:ext>
            </a:extLst>
          </p:cNvPr>
          <p:cNvSpPr txBox="1"/>
          <p:nvPr/>
        </p:nvSpPr>
        <p:spPr>
          <a:xfrm>
            <a:off x="6678695" y="5820460"/>
            <a:ext cx="4998955" cy="369332"/>
          </a:xfrm>
          <a:prstGeom prst="rect">
            <a:avLst/>
          </a:prstGeom>
          <a:noFill/>
        </p:spPr>
        <p:txBody>
          <a:bodyPr wrap="square" rtlCol="0">
            <a:spAutoFit/>
          </a:bodyPr>
          <a:lstStyle/>
          <a:p>
            <a:r>
              <a:rPr lang="fr-FR" dirty="0">
                <a:latin typeface="Ubuntu" panose="020B0504030602030204" pitchFamily="34" charset="0"/>
              </a:rPr>
              <a:t>Partitionnement horizontal / vertical</a:t>
            </a:r>
          </a:p>
        </p:txBody>
      </p:sp>
    </p:spTree>
    <p:extLst>
      <p:ext uri="{BB962C8B-B14F-4D97-AF65-F5344CB8AC3E}">
        <p14:creationId xmlns:p14="http://schemas.microsoft.com/office/powerpoint/2010/main" val="3450207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C8FB3-EEDA-46BE-8DB8-1E231708C9D2}"/>
              </a:ext>
            </a:extLst>
          </p:cNvPr>
          <p:cNvSpPr>
            <a:spLocks noGrp="1"/>
          </p:cNvSpPr>
          <p:nvPr>
            <p:ph type="title"/>
          </p:nvPr>
        </p:nvSpPr>
        <p:spPr/>
        <p:txBody>
          <a:bodyPr/>
          <a:lstStyle/>
          <a:p>
            <a:r>
              <a:rPr lang="fr-FR" dirty="0">
                <a:latin typeface="Ubuntu Light" panose="020B0304030602030204" pitchFamily="34" charset="0"/>
              </a:rPr>
              <a:t>Partitionnement de LA BDD</a:t>
            </a:r>
          </a:p>
        </p:txBody>
      </p:sp>
      <p:sp>
        <p:nvSpPr>
          <p:cNvPr id="3" name="Espace réservé du contenu 2">
            <a:extLst>
              <a:ext uri="{FF2B5EF4-FFF2-40B4-BE49-F238E27FC236}">
                <a16:creationId xmlns:a16="http://schemas.microsoft.com/office/drawing/2014/main" id="{E48AB645-DC88-4990-8BD5-D279ABB2D49E}"/>
              </a:ext>
            </a:extLst>
          </p:cNvPr>
          <p:cNvSpPr>
            <a:spLocks noGrp="1"/>
          </p:cNvSpPr>
          <p:nvPr>
            <p:ph idx="1"/>
          </p:nvPr>
        </p:nvSpPr>
        <p:spPr>
          <a:xfrm>
            <a:off x="428792" y="2028096"/>
            <a:ext cx="7162633" cy="724629"/>
          </a:xfrm>
        </p:spPr>
        <p:txBody>
          <a:bodyPr>
            <a:normAutofit fontScale="40000" lnSpcReduction="20000"/>
          </a:bodyPr>
          <a:lstStyle/>
          <a:p>
            <a:r>
              <a:rPr lang="fr-FR" sz="4000" dirty="0">
                <a:solidFill>
                  <a:srgbClr val="000000"/>
                </a:solidFill>
                <a:latin typeface="Ubuntu" panose="020B0504030602030204" pitchFamily="34" charset="0"/>
                <a:ea typeface="Roboto Light" panose="02000000000000000000" pitchFamily="2" charset="0"/>
                <a:cs typeface="Roboto Light" panose="02000000000000000000" pitchFamily="2" charset="0"/>
              </a:rPr>
              <a:t>P</a:t>
            </a:r>
            <a:r>
              <a:rPr lang="fr-FR" sz="4000" dirty="0">
                <a:solidFill>
                  <a:srgbClr val="000000"/>
                </a:solidFill>
                <a:effectLst/>
                <a:latin typeface="Ubuntu" panose="020B0504030602030204" pitchFamily="34" charset="0"/>
                <a:ea typeface="Roboto Light" panose="02000000000000000000" pitchFamily="2" charset="0"/>
                <a:cs typeface="Roboto Light" panose="02000000000000000000" pitchFamily="2" charset="0"/>
              </a:rPr>
              <a:t>artitionnement horizontal basé sur l’horodatage (epoch) des données</a:t>
            </a:r>
          </a:p>
          <a:p>
            <a:pPr lvl="1"/>
            <a:r>
              <a:rPr lang="fr-FR" sz="4000" dirty="0">
                <a:solidFill>
                  <a:srgbClr val="000000"/>
                </a:solidFill>
                <a:latin typeface="Ubuntu" panose="020B0504030602030204" pitchFamily="34" charset="0"/>
                <a:ea typeface="Roboto Light" panose="02000000000000000000" pitchFamily="2" charset="0"/>
                <a:cs typeface="Roboto Light" panose="02000000000000000000" pitchFamily="2" charset="0"/>
              </a:rPr>
              <a:t>Script de partitionnement par « bestmonitoringtools.com »</a:t>
            </a:r>
            <a:endParaRPr lang="fr-FR" sz="4000" dirty="0">
              <a:solidFill>
                <a:srgbClr val="000000"/>
              </a:solidFill>
              <a:effectLst/>
              <a:latin typeface="Ubuntu" panose="020B0504030602030204" pitchFamily="34" charset="0"/>
              <a:ea typeface="Roboto Light" panose="02000000000000000000" pitchFamily="2" charset="0"/>
              <a:cs typeface="Roboto Light" panose="02000000000000000000" pitchFamily="2" charset="0"/>
            </a:endParaRPr>
          </a:p>
          <a:p>
            <a:pPr lvl="1"/>
            <a:endParaRPr lang="fr-FR" dirty="0">
              <a:latin typeface="Ubuntu" panose="020B0504030602030204" pitchFamily="34" charset="0"/>
            </a:endParaRPr>
          </a:p>
        </p:txBody>
      </p:sp>
      <p:pic>
        <p:nvPicPr>
          <p:cNvPr id="4" name="Picture 2">
            <a:extLst>
              <a:ext uri="{FF2B5EF4-FFF2-40B4-BE49-F238E27FC236}">
                <a16:creationId xmlns:a16="http://schemas.microsoft.com/office/drawing/2014/main" id="{FA7D2A40-F2E0-4147-B966-CE0CAC71A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803" y="733135"/>
            <a:ext cx="1908005" cy="9828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a:extLst>
              <a:ext uri="{FF2B5EF4-FFF2-40B4-BE49-F238E27FC236}">
                <a16:creationId xmlns:a16="http://schemas.microsoft.com/office/drawing/2014/main" id="{B3BD3179-38DF-4B4A-9331-CC2459A88C96}"/>
              </a:ext>
            </a:extLst>
          </p:cNvPr>
          <p:cNvGraphicFramePr>
            <a:graphicFrameLocks noGrp="1"/>
          </p:cNvGraphicFramePr>
          <p:nvPr>
            <p:extLst>
              <p:ext uri="{D42A27DB-BD31-4B8C-83A1-F6EECF244321}">
                <p14:modId xmlns:p14="http://schemas.microsoft.com/office/powerpoint/2010/main" val="314148860"/>
              </p:ext>
            </p:extLst>
          </p:nvPr>
        </p:nvGraphicFramePr>
        <p:xfrm>
          <a:off x="428792" y="2752725"/>
          <a:ext cx="5657850" cy="1755712"/>
        </p:xfrm>
        <a:graphic>
          <a:graphicData uri="http://schemas.openxmlformats.org/drawingml/2006/table">
            <a:tbl>
              <a:tblPr>
                <a:tableStyleId>{5C22544A-7EE6-4342-B048-85BDC9FD1C3A}</a:tableStyleId>
              </a:tblPr>
              <a:tblGrid>
                <a:gridCol w="5657850">
                  <a:extLst>
                    <a:ext uri="{9D8B030D-6E8A-4147-A177-3AD203B41FA5}">
                      <a16:colId xmlns:a16="http://schemas.microsoft.com/office/drawing/2014/main" val="2115761789"/>
                    </a:ext>
                  </a:extLst>
                </a:gridCol>
              </a:tblGrid>
              <a:tr h="1485900">
                <a:tc>
                  <a:txBody>
                    <a:bodyPr/>
                    <a:lstStyle/>
                    <a:p>
                      <a:pPr>
                        <a:lnSpc>
                          <a:spcPct val="115000"/>
                        </a:lnSpc>
                      </a:pPr>
                      <a:r>
                        <a:rPr lang="en-US" sz="1050" dirty="0">
                          <a:effectLst/>
                        </a:rPr>
                        <a:t>...</a:t>
                      </a:r>
                      <a:endParaRPr lang="fr-FR" sz="1200" dirty="0">
                        <a:effectLst/>
                      </a:endParaRPr>
                    </a:p>
                    <a:p>
                      <a:pPr>
                        <a:lnSpc>
                          <a:spcPct val="115000"/>
                        </a:lnSpc>
                      </a:pPr>
                      <a:r>
                        <a:rPr lang="en-US" sz="1050" dirty="0">
                          <a:effectLst/>
                        </a:rPr>
                        <a:t>CALL partition_maintenance(SCHEMA_NAME, 'history', </a:t>
                      </a:r>
                      <a:r>
                        <a:rPr lang="en-US" sz="1050" dirty="0">
                          <a:solidFill>
                            <a:srgbClr val="FF0000"/>
                          </a:solidFill>
                          <a:effectLst/>
                        </a:rPr>
                        <a:t>30</a:t>
                      </a:r>
                      <a:r>
                        <a:rPr lang="en-US" sz="1050" dirty="0">
                          <a:effectLst/>
                        </a:rPr>
                        <a:t>, 24, 3);</a:t>
                      </a:r>
                      <a:endParaRPr lang="fr-FR" sz="1200" dirty="0">
                        <a:effectLst/>
                      </a:endParaRPr>
                    </a:p>
                    <a:p>
                      <a:pPr>
                        <a:lnSpc>
                          <a:spcPct val="115000"/>
                        </a:lnSpc>
                      </a:pPr>
                      <a:r>
                        <a:rPr lang="en-US" sz="1050" dirty="0">
                          <a:effectLst/>
                        </a:rPr>
                        <a:t>CALL partition_maintenance(SCHEMA_NAME, 'history_log', </a:t>
                      </a:r>
                      <a:r>
                        <a:rPr lang="en-US" sz="1050" dirty="0">
                          <a:solidFill>
                            <a:srgbClr val="FF0000"/>
                          </a:solidFill>
                          <a:effectLst/>
                        </a:rPr>
                        <a:t>30</a:t>
                      </a:r>
                      <a:r>
                        <a:rPr lang="en-US" sz="1050" dirty="0">
                          <a:effectLst/>
                        </a:rPr>
                        <a:t>, 24, 3);</a:t>
                      </a:r>
                      <a:endParaRPr lang="fr-FR" sz="1200" dirty="0">
                        <a:effectLst/>
                      </a:endParaRPr>
                    </a:p>
                    <a:p>
                      <a:pPr>
                        <a:lnSpc>
                          <a:spcPct val="115000"/>
                        </a:lnSpc>
                      </a:pPr>
                      <a:r>
                        <a:rPr lang="en-US" sz="1050" dirty="0">
                          <a:effectLst/>
                        </a:rPr>
                        <a:t>CALL partition_maintenance(SCHEMA_NAME, 'history_str', </a:t>
                      </a:r>
                      <a:r>
                        <a:rPr lang="en-US" sz="1050" dirty="0">
                          <a:solidFill>
                            <a:srgbClr val="FF0000"/>
                          </a:solidFill>
                          <a:effectLst/>
                        </a:rPr>
                        <a:t>30</a:t>
                      </a:r>
                      <a:r>
                        <a:rPr lang="en-US" sz="1050" dirty="0">
                          <a:effectLst/>
                        </a:rPr>
                        <a:t>, 24, 3);</a:t>
                      </a:r>
                      <a:endParaRPr lang="fr-FR" sz="1200" dirty="0">
                        <a:effectLst/>
                      </a:endParaRPr>
                    </a:p>
                    <a:p>
                      <a:pPr>
                        <a:lnSpc>
                          <a:spcPct val="115000"/>
                        </a:lnSpc>
                      </a:pPr>
                      <a:r>
                        <a:rPr lang="en-US" sz="1050" dirty="0">
                          <a:effectLst/>
                        </a:rPr>
                        <a:t>CALL partition_maintenance(SCHEMA_NAME, 'history_text', </a:t>
                      </a:r>
                      <a:r>
                        <a:rPr lang="en-US" sz="1050" dirty="0">
                          <a:solidFill>
                            <a:srgbClr val="FF0000"/>
                          </a:solidFill>
                          <a:effectLst/>
                        </a:rPr>
                        <a:t>30</a:t>
                      </a:r>
                      <a:r>
                        <a:rPr lang="en-US" sz="1050" dirty="0">
                          <a:effectLst/>
                        </a:rPr>
                        <a:t>, 24, 3);</a:t>
                      </a:r>
                      <a:endParaRPr lang="fr-FR" sz="1200" dirty="0">
                        <a:effectLst/>
                      </a:endParaRPr>
                    </a:p>
                    <a:p>
                      <a:pPr>
                        <a:lnSpc>
                          <a:spcPct val="115000"/>
                        </a:lnSpc>
                      </a:pPr>
                      <a:r>
                        <a:rPr lang="en-US" sz="1050" dirty="0">
                          <a:effectLst/>
                        </a:rPr>
                        <a:t>CALL partition_maintenance(SCHEMA_NAME, 'history_uint', </a:t>
                      </a:r>
                      <a:r>
                        <a:rPr lang="en-US" sz="1050" dirty="0">
                          <a:solidFill>
                            <a:srgbClr val="FF0000"/>
                          </a:solidFill>
                          <a:effectLst/>
                        </a:rPr>
                        <a:t>30</a:t>
                      </a:r>
                      <a:r>
                        <a:rPr lang="en-US" sz="1050" dirty="0">
                          <a:effectLst/>
                        </a:rPr>
                        <a:t>, 24, 3);</a:t>
                      </a:r>
                      <a:endParaRPr lang="fr-FR" sz="1200" dirty="0">
                        <a:effectLst/>
                      </a:endParaRPr>
                    </a:p>
                    <a:p>
                      <a:pPr>
                        <a:lnSpc>
                          <a:spcPct val="115000"/>
                        </a:lnSpc>
                      </a:pPr>
                      <a:r>
                        <a:rPr lang="fr-FR" sz="1050" dirty="0">
                          <a:effectLst/>
                        </a:rPr>
                        <a:t>CALL partition_maintenance(SCHEMA_NAME, 'trends', </a:t>
                      </a:r>
                      <a:r>
                        <a:rPr lang="fr-FR" sz="1050" dirty="0">
                          <a:solidFill>
                            <a:srgbClr val="FF0000"/>
                          </a:solidFill>
                          <a:effectLst/>
                        </a:rPr>
                        <a:t>365</a:t>
                      </a:r>
                      <a:r>
                        <a:rPr lang="fr-FR" sz="1050" dirty="0">
                          <a:effectLst/>
                        </a:rPr>
                        <a:t>, 24, 3);</a:t>
                      </a:r>
                      <a:endParaRPr lang="fr-FR" sz="1200" dirty="0">
                        <a:effectLst/>
                      </a:endParaRPr>
                    </a:p>
                    <a:p>
                      <a:pPr>
                        <a:lnSpc>
                          <a:spcPct val="115000"/>
                        </a:lnSpc>
                      </a:pPr>
                      <a:r>
                        <a:rPr lang="fr-FR" sz="1050" dirty="0">
                          <a:effectLst/>
                        </a:rPr>
                        <a:t>CALL partition_maintenance(SCHEMA_NAME, 'trends_uint', </a:t>
                      </a:r>
                      <a:r>
                        <a:rPr lang="fr-FR" sz="1050" dirty="0">
                          <a:solidFill>
                            <a:srgbClr val="FF0000"/>
                          </a:solidFill>
                          <a:effectLst/>
                        </a:rPr>
                        <a:t>365</a:t>
                      </a:r>
                      <a:r>
                        <a:rPr lang="fr-FR" sz="1050" dirty="0">
                          <a:effectLst/>
                        </a:rPr>
                        <a:t>, 24, 3);</a:t>
                      </a:r>
                      <a:endParaRPr lang="fr-FR" sz="1200" dirty="0">
                        <a:effectLst/>
                      </a:endParaRPr>
                    </a:p>
                    <a:p>
                      <a:pPr>
                        <a:lnSpc>
                          <a:spcPct val="104000"/>
                        </a:lnSpc>
                      </a:pPr>
                      <a:r>
                        <a:rPr lang="fr-FR" sz="1050" dirty="0">
                          <a:effectLst/>
                        </a:rPr>
                        <a:t>...</a:t>
                      </a:r>
                      <a:endParaRPr lang="fr-FR" sz="1200" dirty="0">
                        <a:solidFill>
                          <a:srgbClr val="666666"/>
                        </a:solidFill>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2880053291"/>
                  </a:ext>
                </a:extLst>
              </a:tr>
            </a:tbl>
          </a:graphicData>
        </a:graphic>
      </p:graphicFrame>
      <p:graphicFrame>
        <p:nvGraphicFramePr>
          <p:cNvPr id="6" name="Tableau 5">
            <a:extLst>
              <a:ext uri="{FF2B5EF4-FFF2-40B4-BE49-F238E27FC236}">
                <a16:creationId xmlns:a16="http://schemas.microsoft.com/office/drawing/2014/main" id="{6AF62390-8C80-49F4-9301-7F1D5A8304D0}"/>
              </a:ext>
            </a:extLst>
          </p:cNvPr>
          <p:cNvGraphicFramePr>
            <a:graphicFrameLocks noGrp="1"/>
          </p:cNvGraphicFramePr>
          <p:nvPr>
            <p:extLst>
              <p:ext uri="{D42A27DB-BD31-4B8C-83A1-F6EECF244321}">
                <p14:modId xmlns:p14="http://schemas.microsoft.com/office/powerpoint/2010/main" val="3078373226"/>
              </p:ext>
            </p:extLst>
          </p:nvPr>
        </p:nvGraphicFramePr>
        <p:xfrm>
          <a:off x="6214814" y="3068706"/>
          <a:ext cx="5657850" cy="434531"/>
        </p:xfrm>
        <a:graphic>
          <a:graphicData uri="http://schemas.openxmlformats.org/drawingml/2006/table">
            <a:tbl>
              <a:tblPr>
                <a:tableStyleId>{5C22544A-7EE6-4342-B048-85BDC9FD1C3A}</a:tableStyleId>
              </a:tblPr>
              <a:tblGrid>
                <a:gridCol w="5657850">
                  <a:extLst>
                    <a:ext uri="{9D8B030D-6E8A-4147-A177-3AD203B41FA5}">
                      <a16:colId xmlns:a16="http://schemas.microsoft.com/office/drawing/2014/main" val="3319453864"/>
                    </a:ext>
                  </a:extLst>
                </a:gridCol>
              </a:tblGrid>
              <a:tr h="409575">
                <a:tc>
                  <a:txBody>
                    <a:bodyPr/>
                    <a:lstStyle/>
                    <a:p>
                      <a:pPr>
                        <a:lnSpc>
                          <a:spcPct val="104000"/>
                        </a:lnSpc>
                      </a:pPr>
                      <a:r>
                        <a:rPr lang="en-US" sz="1000" dirty="0">
                          <a:effectLst/>
                        </a:rPr>
                        <a:t>$ mysql -u 'zabbix' -p'zabbixDBpass' zabbix -e "CREATE EVENT zbx_partitioning ON SCHEDULE EVERY 12 HOUR DO CALL partition_maintenance_all('zabbix');"</a:t>
                      </a:r>
                      <a:endParaRPr lang="fr-FR" sz="1200" dirty="0">
                        <a:solidFill>
                          <a:srgbClr val="666666"/>
                        </a:solidFill>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1997159344"/>
                  </a:ext>
                </a:extLst>
              </a:tr>
            </a:tbl>
          </a:graphicData>
        </a:graphic>
      </p:graphicFrame>
      <p:graphicFrame>
        <p:nvGraphicFramePr>
          <p:cNvPr id="7" name="Tableau 6">
            <a:extLst>
              <a:ext uri="{FF2B5EF4-FFF2-40B4-BE49-F238E27FC236}">
                <a16:creationId xmlns:a16="http://schemas.microsoft.com/office/drawing/2014/main" id="{C2B6FF25-3F4E-471E-8AC9-292C8CAF9365}"/>
              </a:ext>
            </a:extLst>
          </p:cNvPr>
          <p:cNvGraphicFramePr>
            <a:graphicFrameLocks noGrp="1"/>
          </p:cNvGraphicFramePr>
          <p:nvPr>
            <p:extLst>
              <p:ext uri="{D42A27DB-BD31-4B8C-83A1-F6EECF244321}">
                <p14:modId xmlns:p14="http://schemas.microsoft.com/office/powerpoint/2010/main" val="4251157349"/>
              </p:ext>
            </p:extLst>
          </p:nvPr>
        </p:nvGraphicFramePr>
        <p:xfrm>
          <a:off x="6214814" y="3539942"/>
          <a:ext cx="5657850" cy="276035"/>
        </p:xfrm>
        <a:graphic>
          <a:graphicData uri="http://schemas.openxmlformats.org/drawingml/2006/table">
            <a:tbl>
              <a:tblPr>
                <a:tableStyleId>{5C22544A-7EE6-4342-B048-85BDC9FD1C3A}</a:tableStyleId>
              </a:tblPr>
              <a:tblGrid>
                <a:gridCol w="5657850">
                  <a:extLst>
                    <a:ext uri="{9D8B030D-6E8A-4147-A177-3AD203B41FA5}">
                      <a16:colId xmlns:a16="http://schemas.microsoft.com/office/drawing/2014/main" val="848503852"/>
                    </a:ext>
                  </a:extLst>
                </a:gridCol>
              </a:tblGrid>
              <a:tr h="257175">
                <a:tc>
                  <a:txBody>
                    <a:bodyPr/>
                    <a:lstStyle/>
                    <a:p>
                      <a:pPr>
                        <a:lnSpc>
                          <a:spcPct val="104000"/>
                        </a:lnSpc>
                      </a:pPr>
                      <a:r>
                        <a:rPr lang="en-US" sz="1000" dirty="0">
                          <a:effectLst/>
                        </a:rPr>
                        <a:t>$ mysql -u 'zabbix' -p'zabbixDBpass' zabbix -e "CALL partition_maintenance_all('zabbix');"</a:t>
                      </a:r>
                      <a:endParaRPr lang="fr-FR" sz="1200" dirty="0">
                        <a:solidFill>
                          <a:srgbClr val="666666"/>
                        </a:solidFill>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1359359809"/>
                  </a:ext>
                </a:extLst>
              </a:tr>
            </a:tbl>
          </a:graphicData>
        </a:graphic>
      </p:graphicFrame>
      <p:sp>
        <p:nvSpPr>
          <p:cNvPr id="8" name="ZoneTexte 7">
            <a:extLst>
              <a:ext uri="{FF2B5EF4-FFF2-40B4-BE49-F238E27FC236}">
                <a16:creationId xmlns:a16="http://schemas.microsoft.com/office/drawing/2014/main" id="{E8CDBB03-0CA3-4823-B7C2-40B5817F1F58}"/>
              </a:ext>
            </a:extLst>
          </p:cNvPr>
          <p:cNvSpPr txBox="1"/>
          <p:nvPr/>
        </p:nvSpPr>
        <p:spPr>
          <a:xfrm>
            <a:off x="6105360" y="2650579"/>
            <a:ext cx="5876758" cy="338554"/>
          </a:xfrm>
          <a:prstGeom prst="rect">
            <a:avLst/>
          </a:prstGeom>
          <a:noFill/>
        </p:spPr>
        <p:txBody>
          <a:bodyPr wrap="square" rtlCol="0">
            <a:spAutoFit/>
          </a:bodyPr>
          <a:lstStyle/>
          <a:p>
            <a:r>
              <a:rPr lang="fr-FR" sz="1600" dirty="0">
                <a:latin typeface="Ubuntu Light" panose="020B0304030602030204" pitchFamily="34" charset="0"/>
              </a:rPr>
              <a:t>Création d’une tache planifiée pour la maintenance des tables </a:t>
            </a:r>
          </a:p>
        </p:txBody>
      </p:sp>
      <p:pic>
        <p:nvPicPr>
          <p:cNvPr id="10" name="Image 9" descr="Une image contenant texte&#10;&#10;Description générée automatiquement">
            <a:extLst>
              <a:ext uri="{FF2B5EF4-FFF2-40B4-BE49-F238E27FC236}">
                <a16:creationId xmlns:a16="http://schemas.microsoft.com/office/drawing/2014/main" id="{B91B7D00-603A-4A82-B1E4-2F7EBDF14026}"/>
              </a:ext>
            </a:extLst>
          </p:cNvPr>
          <p:cNvPicPr>
            <a:picLocks noChangeAspect="1"/>
          </p:cNvPicPr>
          <p:nvPr/>
        </p:nvPicPr>
        <p:blipFill rotWithShape="1">
          <a:blip r:embed="rId4"/>
          <a:srcRect l="19683" t="9254" r="17551" b="75852"/>
          <a:stretch/>
        </p:blipFill>
        <p:spPr>
          <a:xfrm>
            <a:off x="1524109" y="4856147"/>
            <a:ext cx="9143781" cy="1220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868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33115-2B4E-48DC-AD2C-40F7542561F3}"/>
              </a:ext>
            </a:extLst>
          </p:cNvPr>
          <p:cNvSpPr>
            <a:spLocks noGrp="1"/>
          </p:cNvSpPr>
          <p:nvPr>
            <p:ph type="title"/>
          </p:nvPr>
        </p:nvSpPr>
        <p:spPr/>
        <p:txBody>
          <a:bodyPr/>
          <a:lstStyle/>
          <a:p>
            <a:r>
              <a:rPr lang="fr-FR" dirty="0">
                <a:latin typeface="Ubuntu Light" panose="020B0304030602030204" pitchFamily="34" charset="0"/>
              </a:rPr>
              <a:t>Configuration de mysql et des hugepages</a:t>
            </a:r>
          </a:p>
        </p:txBody>
      </p:sp>
      <p:pic>
        <p:nvPicPr>
          <p:cNvPr id="12290" name="Picture 2">
            <a:hlinkClick r:id="rId3" action="ppaction://hlinksldjump"/>
            <a:extLst>
              <a:ext uri="{FF2B5EF4-FFF2-40B4-BE49-F238E27FC236}">
                <a16:creationId xmlns:a16="http://schemas.microsoft.com/office/drawing/2014/main" id="{C5545A18-18FB-45BE-87AA-892B283D3C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444" r="28892"/>
          <a:stretch/>
        </p:blipFill>
        <p:spPr bwMode="auto">
          <a:xfrm>
            <a:off x="449264" y="1838325"/>
            <a:ext cx="4075112"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836DA0A-D507-4591-B6B3-3960C97CFF01}"/>
              </a:ext>
            </a:extLst>
          </p:cNvPr>
          <p:cNvSpPr txBox="1"/>
          <p:nvPr/>
        </p:nvSpPr>
        <p:spPr>
          <a:xfrm>
            <a:off x="4886324" y="2006084"/>
            <a:ext cx="6856411" cy="369332"/>
          </a:xfrm>
          <a:prstGeom prst="rect">
            <a:avLst/>
          </a:prstGeom>
          <a:noFill/>
        </p:spPr>
        <p:txBody>
          <a:bodyPr wrap="square" rtlCol="0">
            <a:spAutoFit/>
          </a:bodyPr>
          <a:lstStyle/>
          <a:p>
            <a:r>
              <a:rPr lang="fr-FR" dirty="0">
                <a:latin typeface="Ubuntu" panose="020B0504030602030204" pitchFamily="34" charset="0"/>
              </a:rPr>
              <a:t>Activation des Hugepages dans le fichier </a:t>
            </a:r>
            <a:r>
              <a:rPr lang="fr-FR"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“/etc/sysctl.conf”:</a:t>
            </a:r>
            <a:r>
              <a:rPr lang="fr-FR" dirty="0">
                <a:latin typeface="Ubuntu" panose="020B0504030602030204" pitchFamily="34" charset="0"/>
              </a:rPr>
              <a:t> </a:t>
            </a:r>
          </a:p>
        </p:txBody>
      </p:sp>
      <p:graphicFrame>
        <p:nvGraphicFramePr>
          <p:cNvPr id="6" name="Tableau 5">
            <a:extLst>
              <a:ext uri="{FF2B5EF4-FFF2-40B4-BE49-F238E27FC236}">
                <a16:creationId xmlns:a16="http://schemas.microsoft.com/office/drawing/2014/main" id="{A2453789-7F1C-48CB-8682-2CEABFA60D39}"/>
              </a:ext>
            </a:extLst>
          </p:cNvPr>
          <p:cNvGraphicFramePr>
            <a:graphicFrameLocks noGrp="1"/>
          </p:cNvGraphicFramePr>
          <p:nvPr>
            <p:extLst>
              <p:ext uri="{D42A27DB-BD31-4B8C-83A1-F6EECF244321}">
                <p14:modId xmlns:p14="http://schemas.microsoft.com/office/powerpoint/2010/main" val="3024414958"/>
              </p:ext>
            </p:extLst>
          </p:nvPr>
        </p:nvGraphicFramePr>
        <p:xfrm>
          <a:off x="5029366" y="2548373"/>
          <a:ext cx="5752933" cy="973006"/>
        </p:xfrm>
        <a:graphic>
          <a:graphicData uri="http://schemas.openxmlformats.org/drawingml/2006/table">
            <a:tbl>
              <a:tblPr>
                <a:tableStyleId>{5C22544A-7EE6-4342-B048-85BDC9FD1C3A}</a:tableStyleId>
              </a:tblPr>
              <a:tblGrid>
                <a:gridCol w="5752933">
                  <a:extLst>
                    <a:ext uri="{9D8B030D-6E8A-4147-A177-3AD203B41FA5}">
                      <a16:colId xmlns:a16="http://schemas.microsoft.com/office/drawing/2014/main" val="2115761789"/>
                    </a:ext>
                  </a:extLst>
                </a:gridCol>
              </a:tblGrid>
              <a:tr h="973006">
                <a:tc>
                  <a:txBody>
                    <a:bodyPr/>
                    <a:lstStyle/>
                    <a:p>
                      <a:pPr>
                        <a:lnSpc>
                          <a:spcPct val="115000"/>
                        </a:lnSpc>
                      </a:pPr>
                      <a:r>
                        <a:rPr lang="en-US" sz="1200" dirty="0">
                          <a:effectLst/>
                        </a:rPr>
                        <a:t>vm.hugetlb_shm_group= 120</a:t>
                      </a:r>
                    </a:p>
                    <a:p>
                      <a:pPr>
                        <a:lnSpc>
                          <a:spcPct val="115000"/>
                        </a:lnSpc>
                      </a:pPr>
                      <a:r>
                        <a:rPr lang="en-US" sz="1200" dirty="0">
                          <a:effectLst/>
                        </a:rPr>
                        <a:t>kernel.shmmax = 1073741824</a:t>
                      </a:r>
                    </a:p>
                    <a:p>
                      <a:pPr>
                        <a:lnSpc>
                          <a:spcPct val="115000"/>
                        </a:lnSpc>
                      </a:pPr>
                      <a:r>
                        <a:rPr lang="en-US" sz="1200" dirty="0">
                          <a:effectLst/>
                        </a:rPr>
                        <a:t>kernel.shmall = 2883584</a:t>
                      </a:r>
                    </a:p>
                    <a:p>
                      <a:pPr>
                        <a:lnSpc>
                          <a:spcPct val="115000"/>
                        </a:lnSpc>
                      </a:pPr>
                      <a:r>
                        <a:rPr lang="en-US" sz="1200" dirty="0">
                          <a:effectLst/>
                        </a:rPr>
                        <a:t>vm.nr_hugepages = 512</a:t>
                      </a:r>
                    </a:p>
                  </a:txBody>
                  <a:tcPr marL="63500" marR="63500" marT="63500" marB="63500"/>
                </a:tc>
                <a:extLst>
                  <a:ext uri="{0D108BD9-81ED-4DB2-BD59-A6C34878D82A}">
                    <a16:rowId xmlns:a16="http://schemas.microsoft.com/office/drawing/2014/main" val="2880053291"/>
                  </a:ext>
                </a:extLst>
              </a:tr>
            </a:tbl>
          </a:graphicData>
        </a:graphic>
      </p:graphicFrame>
      <p:pic>
        <p:nvPicPr>
          <p:cNvPr id="12292" name="Picture 4" descr="hugepages">
            <a:extLst>
              <a:ext uri="{FF2B5EF4-FFF2-40B4-BE49-F238E27FC236}">
                <a16:creationId xmlns:a16="http://schemas.microsoft.com/office/drawing/2014/main" id="{4BB5B9D2-217A-4779-85EA-3E5176A05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532" y="3842318"/>
            <a:ext cx="5562600" cy="1304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81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DC5E0-E71C-43E9-9405-8D2133868859}"/>
              </a:ext>
            </a:extLst>
          </p:cNvPr>
          <p:cNvSpPr>
            <a:spLocks noGrp="1"/>
          </p:cNvSpPr>
          <p:nvPr>
            <p:ph type="title"/>
          </p:nvPr>
        </p:nvSpPr>
        <p:spPr/>
        <p:txBody>
          <a:bodyPr/>
          <a:lstStyle/>
          <a:p>
            <a:r>
              <a:rPr lang="fr-FR" dirty="0"/>
              <a:t>Configuration finale</a:t>
            </a:r>
          </a:p>
        </p:txBody>
      </p:sp>
      <p:graphicFrame>
        <p:nvGraphicFramePr>
          <p:cNvPr id="4" name="Tableau 3">
            <a:extLst>
              <a:ext uri="{FF2B5EF4-FFF2-40B4-BE49-F238E27FC236}">
                <a16:creationId xmlns:a16="http://schemas.microsoft.com/office/drawing/2014/main" id="{2512E47D-170A-47C4-A298-1FD2473518A0}"/>
              </a:ext>
            </a:extLst>
          </p:cNvPr>
          <p:cNvGraphicFramePr>
            <a:graphicFrameLocks noGrp="1"/>
          </p:cNvGraphicFramePr>
          <p:nvPr>
            <p:extLst>
              <p:ext uri="{D42A27DB-BD31-4B8C-83A1-F6EECF244321}">
                <p14:modId xmlns:p14="http://schemas.microsoft.com/office/powerpoint/2010/main" val="1663245140"/>
              </p:ext>
            </p:extLst>
          </p:nvPr>
        </p:nvGraphicFramePr>
        <p:xfrm>
          <a:off x="581191" y="1905001"/>
          <a:ext cx="6305383" cy="4562474"/>
        </p:xfrm>
        <a:graphic>
          <a:graphicData uri="http://schemas.openxmlformats.org/drawingml/2006/table">
            <a:tbl>
              <a:tblPr>
                <a:tableStyleId>{5C22544A-7EE6-4342-B048-85BDC9FD1C3A}</a:tableStyleId>
              </a:tblPr>
              <a:tblGrid>
                <a:gridCol w="6305383">
                  <a:extLst>
                    <a:ext uri="{9D8B030D-6E8A-4147-A177-3AD203B41FA5}">
                      <a16:colId xmlns:a16="http://schemas.microsoft.com/office/drawing/2014/main" val="3314853713"/>
                    </a:ext>
                  </a:extLst>
                </a:gridCol>
              </a:tblGrid>
              <a:tr h="4562474">
                <a:tc>
                  <a:txBody>
                    <a:bodyPr/>
                    <a:lstStyle/>
                    <a:p>
                      <a:pPr>
                        <a:lnSpc>
                          <a:spcPct val="115000"/>
                        </a:lnSpc>
                      </a:pPr>
                      <a:r>
                        <a:rPr lang="fr-FR" sz="1400" dirty="0">
                          <a:effectLst/>
                          <a:latin typeface="Ubuntu" panose="020B0504030602030204" pitchFamily="34" charset="0"/>
                        </a:rPr>
                        <a:t>[mysqld]  #Fichier /etc/mysql/my.cnf</a:t>
                      </a:r>
                    </a:p>
                    <a:p>
                      <a:pPr>
                        <a:lnSpc>
                          <a:spcPct val="104000"/>
                        </a:lnSpc>
                      </a:pPr>
                      <a:r>
                        <a:rPr lang="fr-FR" sz="1400" dirty="0">
                          <a:effectLst/>
                          <a:latin typeface="Ubuntu" panose="020B0504030602030204" pitchFamily="34" charset="0"/>
                        </a:rPr>
                        <a:t>large-pages       #Activation des huges-pages</a:t>
                      </a:r>
                    </a:p>
                    <a:p>
                      <a:pPr>
                        <a:lnSpc>
                          <a:spcPct val="104000"/>
                        </a:lnSpc>
                      </a:pPr>
                      <a:r>
                        <a:rPr lang="fr-FR" sz="1400" dirty="0">
                          <a:effectLst/>
                          <a:latin typeface="Ubuntu" panose="020B0504030602030204" pitchFamily="34" charset="0"/>
                        </a:rPr>
                        <a:t>disable_log_bin   #Désactivation des “binary log”</a:t>
                      </a:r>
                    </a:p>
                    <a:p>
                      <a:pPr>
                        <a:lnSpc>
                          <a:spcPct val="115000"/>
                        </a:lnSpc>
                      </a:pPr>
                      <a:r>
                        <a:rPr lang="fr-FR" sz="1400" dirty="0">
                          <a:effectLst/>
                          <a:latin typeface="Ubuntu" panose="020B0504030602030204" pitchFamily="34" charset="0"/>
                        </a:rPr>
                        <a:t> </a:t>
                      </a:r>
                    </a:p>
                    <a:p>
                      <a:pPr>
                        <a:lnSpc>
                          <a:spcPct val="115000"/>
                        </a:lnSpc>
                      </a:pPr>
                      <a:r>
                        <a:rPr lang="fr-FR" sz="1400" dirty="0">
                          <a:effectLst/>
                          <a:latin typeface="Ubuntu" panose="020B0504030602030204" pitchFamily="34" charset="0"/>
                        </a:rPr>
                        <a:t>event_scheduler=ON     #Activation du planificateur d’événement</a:t>
                      </a:r>
                    </a:p>
                    <a:p>
                      <a:pPr>
                        <a:lnSpc>
                          <a:spcPct val="115000"/>
                        </a:lnSpc>
                      </a:pPr>
                      <a:r>
                        <a:rPr lang="fr-FR" sz="1400" dirty="0">
                          <a:effectLst/>
                          <a:latin typeface="Ubuntu" panose="020B0504030602030204" pitchFamily="34" charset="0"/>
                        </a:rPr>
                        <a:t>skip-name-resolve=ON   #Désactivation de la résolution DNS</a:t>
                      </a:r>
                    </a:p>
                    <a:p>
                      <a:pPr>
                        <a:lnSpc>
                          <a:spcPct val="115000"/>
                        </a:lnSpc>
                      </a:pPr>
                      <a:r>
                        <a:rPr lang="fr-FR" sz="1400" dirty="0">
                          <a:effectLst/>
                          <a:latin typeface="Ubuntu" panose="020B0504030602030204" pitchFamily="34" charset="0"/>
                        </a:rPr>
                        <a:t> </a:t>
                      </a:r>
                    </a:p>
                    <a:p>
                      <a:pPr>
                        <a:lnSpc>
                          <a:spcPct val="115000"/>
                        </a:lnSpc>
                      </a:pPr>
                      <a:r>
                        <a:rPr lang="fr-FR" sz="1400" dirty="0">
                          <a:effectLst/>
                          <a:latin typeface="Ubuntu" panose="020B0504030602030204" pitchFamily="34" charset="0"/>
                        </a:rPr>
                        <a:t>innodb_log_file_size=256M            #Taille max des fichiers de log</a:t>
                      </a:r>
                    </a:p>
                    <a:p>
                      <a:pPr>
                        <a:lnSpc>
                          <a:spcPct val="115000"/>
                        </a:lnSpc>
                      </a:pPr>
                      <a:r>
                        <a:rPr lang="fr-FR" sz="1400" dirty="0">
                          <a:effectLst/>
                          <a:latin typeface="Ubuntu" panose="020B0504030602030204" pitchFamily="34" charset="0"/>
                        </a:rPr>
                        <a:t>innodb_log_buffer_size=32M           #Cache RAM pour les transactions</a:t>
                      </a:r>
                    </a:p>
                    <a:p>
                      <a:pPr>
                        <a:lnSpc>
                          <a:spcPct val="115000"/>
                        </a:lnSpc>
                      </a:pPr>
                      <a:r>
                        <a:rPr lang="fr-FR" sz="1400" dirty="0">
                          <a:effectLst/>
                          <a:latin typeface="Ubuntu" panose="020B0504030602030204" pitchFamily="34" charset="0"/>
                        </a:rPr>
                        <a:t>innodb_open_files=1024               #Nombre maximum de fichier ouvert</a:t>
                      </a:r>
                    </a:p>
                    <a:p>
                      <a:pPr>
                        <a:lnSpc>
                          <a:spcPct val="115000"/>
                        </a:lnSpc>
                      </a:pPr>
                      <a:r>
                        <a:rPr lang="fr-FR" sz="1400" dirty="0">
                          <a:effectLst/>
                          <a:latin typeface="Ubuntu" panose="020B0504030602030204" pitchFamily="34" charset="0"/>
                        </a:rPr>
                        <a:t>innodb_flush_log_at_trx_commit=0     #Equilibre entre ACID et performance</a:t>
                      </a:r>
                    </a:p>
                    <a:p>
                      <a:pPr>
                        <a:lnSpc>
                          <a:spcPct val="115000"/>
                        </a:lnSpc>
                      </a:pPr>
                      <a:r>
                        <a:rPr lang="fr-FR" sz="1400" dirty="0">
                          <a:effectLst/>
                          <a:latin typeface="Ubuntu" panose="020B0504030602030204" pitchFamily="34" charset="0"/>
                        </a:rPr>
                        <a:t>innodb_flush_method=O_DIRECT         #Méthode de modification de la bdd</a:t>
                      </a:r>
                    </a:p>
                    <a:p>
                      <a:pPr>
                        <a:lnSpc>
                          <a:spcPct val="115000"/>
                        </a:lnSpc>
                      </a:pPr>
                      <a:r>
                        <a:rPr lang="fr-FR" sz="1400" dirty="0">
                          <a:effectLst/>
                          <a:latin typeface="Ubuntu" panose="020B0504030602030204" pitchFamily="34" charset="0"/>
                        </a:rPr>
                        <a:t>innodb_buffer_pool_instances=2       #Nombre d’instances de cache</a:t>
                      </a:r>
                    </a:p>
                    <a:p>
                      <a:pPr>
                        <a:lnSpc>
                          <a:spcPct val="104000"/>
                        </a:lnSpc>
                      </a:pPr>
                      <a:r>
                        <a:rPr lang="fr-FR" sz="1400" dirty="0">
                          <a:effectLst/>
                          <a:latin typeface="Ubuntu" panose="020B0504030602030204" pitchFamily="34" charset="0"/>
                        </a:rPr>
                        <a:t>innodb_buffer_pool_size=2G           #Taille des instances de cache</a:t>
                      </a:r>
                    </a:p>
                    <a:p>
                      <a:pPr>
                        <a:lnSpc>
                          <a:spcPct val="115000"/>
                        </a:lnSpc>
                      </a:pPr>
                      <a:r>
                        <a:rPr lang="fr-FR" sz="1400" dirty="0">
                          <a:effectLst/>
                          <a:latin typeface="Ubuntu" panose="020B0504030602030204" pitchFamily="34" charset="0"/>
                        </a:rPr>
                        <a:t> </a:t>
                      </a:r>
                    </a:p>
                    <a:p>
                      <a:pPr>
                        <a:lnSpc>
                          <a:spcPct val="115000"/>
                        </a:lnSpc>
                      </a:pPr>
                      <a:r>
                        <a:rPr lang="fr-FR" sz="1400" dirty="0">
                          <a:effectLst/>
                          <a:latin typeface="Ubuntu" panose="020B0504030602030204" pitchFamily="34" charset="0"/>
                        </a:rPr>
                        <a:t>join_buffer_size=2M   #Taille du cache d’opération de jointure</a:t>
                      </a:r>
                    </a:p>
                    <a:p>
                      <a:pPr>
                        <a:lnSpc>
                          <a:spcPct val="115000"/>
                        </a:lnSpc>
                      </a:pPr>
                      <a:r>
                        <a:rPr lang="fr-FR" sz="1400" dirty="0">
                          <a:effectLst/>
                          <a:latin typeface="Ubuntu" panose="020B0504030602030204" pitchFamily="34" charset="0"/>
                        </a:rPr>
                        <a:t>thread_cache_size=15  #Nombre de “thread” en cache</a:t>
                      </a:r>
                    </a:p>
                    <a:p>
                      <a:pPr>
                        <a:lnSpc>
                          <a:spcPct val="104000"/>
                        </a:lnSpc>
                      </a:pPr>
                      <a:r>
                        <a:rPr lang="fr-FR" sz="1400" dirty="0">
                          <a:effectLst/>
                          <a:latin typeface="Ubuntu" panose="020B0504030602030204" pitchFamily="34" charset="0"/>
                        </a:rPr>
                        <a:t>sync-binlog=0         #Désactivation de la synchronisation des “binary log”</a:t>
                      </a:r>
                    </a:p>
                  </a:txBody>
                  <a:tcPr marL="56329" marR="56329" marT="56329" marB="56329"/>
                </a:tc>
                <a:extLst>
                  <a:ext uri="{0D108BD9-81ED-4DB2-BD59-A6C34878D82A}">
                    <a16:rowId xmlns:a16="http://schemas.microsoft.com/office/drawing/2014/main" val="1292019430"/>
                  </a:ext>
                </a:extLst>
              </a:tr>
            </a:tbl>
          </a:graphicData>
        </a:graphic>
      </p:graphicFrame>
      <p:graphicFrame>
        <p:nvGraphicFramePr>
          <p:cNvPr id="5" name="Tableau 4">
            <a:extLst>
              <a:ext uri="{FF2B5EF4-FFF2-40B4-BE49-F238E27FC236}">
                <a16:creationId xmlns:a16="http://schemas.microsoft.com/office/drawing/2014/main" id="{C1802DD3-1368-44A3-8D79-17EEFA0B5268}"/>
              </a:ext>
            </a:extLst>
          </p:cNvPr>
          <p:cNvGraphicFramePr>
            <a:graphicFrameLocks noGrp="1"/>
          </p:cNvGraphicFramePr>
          <p:nvPr>
            <p:extLst>
              <p:ext uri="{D42A27DB-BD31-4B8C-83A1-F6EECF244321}">
                <p14:modId xmlns:p14="http://schemas.microsoft.com/office/powerpoint/2010/main" val="2987730712"/>
              </p:ext>
            </p:extLst>
          </p:nvPr>
        </p:nvGraphicFramePr>
        <p:xfrm>
          <a:off x="6782358" y="2424113"/>
          <a:ext cx="5018950" cy="3524250"/>
        </p:xfrm>
        <a:graphic>
          <a:graphicData uri="http://schemas.openxmlformats.org/drawingml/2006/table">
            <a:tbl>
              <a:tblPr>
                <a:tableStyleId>{5C22544A-7EE6-4342-B048-85BDC9FD1C3A}</a:tableStyleId>
              </a:tblPr>
              <a:tblGrid>
                <a:gridCol w="5018950">
                  <a:extLst>
                    <a:ext uri="{9D8B030D-6E8A-4147-A177-3AD203B41FA5}">
                      <a16:colId xmlns:a16="http://schemas.microsoft.com/office/drawing/2014/main" val="1856925385"/>
                    </a:ext>
                  </a:extLst>
                </a:gridCol>
              </a:tblGrid>
              <a:tr h="3524250">
                <a:tc>
                  <a:txBody>
                    <a:bodyPr/>
                    <a:lstStyle/>
                    <a:p>
                      <a:pPr>
                        <a:lnSpc>
                          <a:spcPct val="115000"/>
                        </a:lnSpc>
                      </a:pPr>
                      <a:r>
                        <a:rPr lang="en-US" sz="1400" dirty="0">
                          <a:effectLst/>
                          <a:latin typeface="Ubuntu" panose="020B0504030602030204" pitchFamily="34" charset="0"/>
                        </a:rPr>
                        <a:t>optimizer_switch='index_condition_pushdown=off' </a:t>
                      </a:r>
                      <a:endParaRPr lang="fr-FR" sz="1400" dirty="0">
                        <a:effectLst/>
                        <a:latin typeface="Ubuntu" panose="020B0504030602030204" pitchFamily="34" charset="0"/>
                      </a:endParaRPr>
                    </a:p>
                    <a:p>
                      <a:pPr>
                        <a:lnSpc>
                          <a:spcPct val="115000"/>
                        </a:lnSpc>
                      </a:pPr>
                      <a:r>
                        <a:rPr lang="en-US" sz="1400" dirty="0">
                          <a:effectLst/>
                          <a:latin typeface="Ubuntu" panose="020B0504030602030204" pitchFamily="34" charset="0"/>
                        </a:rPr>
                        <a:t> </a:t>
                      </a:r>
                      <a:endParaRPr lang="fr-FR" sz="1400" dirty="0">
                        <a:effectLst/>
                        <a:latin typeface="Ubuntu" panose="020B0504030602030204" pitchFamily="34" charset="0"/>
                      </a:endParaRPr>
                    </a:p>
                    <a:p>
                      <a:pPr>
                        <a:lnSpc>
                          <a:spcPct val="104000"/>
                        </a:lnSpc>
                      </a:pPr>
                      <a:r>
                        <a:rPr lang="fr-FR" sz="1400" dirty="0">
                          <a:effectLst/>
                          <a:latin typeface="Ubuntu" panose="020B0504030602030204" pitchFamily="34" charset="0"/>
                        </a:rPr>
                        <a:t>table_definition_cache=500 #Uniquement pour MariaDB</a:t>
                      </a:r>
                    </a:p>
                    <a:p>
                      <a:pPr>
                        <a:lnSpc>
                          <a:spcPct val="115000"/>
                        </a:lnSpc>
                      </a:pPr>
                      <a:r>
                        <a:rPr lang="fr-FR" sz="1400" dirty="0">
                          <a:effectLst/>
                          <a:latin typeface="Ubuntu" panose="020B0504030602030204" pitchFamily="34" charset="0"/>
                        </a:rPr>
                        <a:t> </a:t>
                      </a:r>
                    </a:p>
                    <a:p>
                      <a:pPr>
                        <a:lnSpc>
                          <a:spcPct val="115000"/>
                        </a:lnSpc>
                      </a:pPr>
                      <a:r>
                        <a:rPr lang="fr-FR" sz="1400" dirty="0">
                          <a:effectLst/>
                          <a:latin typeface="Ubuntu" panose="020B0504030602030204" pitchFamily="34" charset="0"/>
                        </a:rPr>
                        <a:t>query-cache-size=0 #Uniquement pour MariaDB</a:t>
                      </a:r>
                    </a:p>
                    <a:p>
                      <a:pPr>
                        <a:lnSpc>
                          <a:spcPct val="104000"/>
                        </a:lnSpc>
                      </a:pPr>
                      <a:r>
                        <a:rPr lang="fr-FR" sz="1400" dirty="0">
                          <a:effectLst/>
                          <a:latin typeface="Ubuntu" panose="020B0504030602030204" pitchFamily="34" charset="0"/>
                        </a:rPr>
                        <a:t>query_cache_limit=0 #Uniquement pour MariaDB</a:t>
                      </a:r>
                      <a:endParaRPr lang="fr-FR" sz="1400" dirty="0">
                        <a:solidFill>
                          <a:srgbClr val="666666"/>
                        </a:solidFill>
                        <a:effectLst/>
                        <a:latin typeface="Ubuntu" panose="020B0504030602030204" pitchFamily="34" charset="0"/>
                        <a:ea typeface="Times New Roman" panose="02020603050405020304" pitchFamily="18" charset="0"/>
                      </a:endParaRPr>
                    </a:p>
                  </a:txBody>
                  <a:tcPr marL="56329" marR="56329" marT="56329" marB="56329"/>
                </a:tc>
                <a:extLst>
                  <a:ext uri="{0D108BD9-81ED-4DB2-BD59-A6C34878D82A}">
                    <a16:rowId xmlns:a16="http://schemas.microsoft.com/office/drawing/2014/main" val="1298894506"/>
                  </a:ext>
                </a:extLst>
              </a:tr>
            </a:tbl>
          </a:graphicData>
        </a:graphic>
      </p:graphicFrame>
    </p:spTree>
    <p:extLst>
      <p:ext uri="{BB962C8B-B14F-4D97-AF65-F5344CB8AC3E}">
        <p14:creationId xmlns:p14="http://schemas.microsoft.com/office/powerpoint/2010/main" val="2659177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64175-7471-4A05-A6C4-EFF7A9ABA46D}"/>
              </a:ext>
            </a:extLst>
          </p:cNvPr>
          <p:cNvSpPr>
            <a:spLocks noGrp="1"/>
          </p:cNvSpPr>
          <p:nvPr>
            <p:ph type="title"/>
          </p:nvPr>
        </p:nvSpPr>
        <p:spPr/>
        <p:txBody>
          <a:bodyPr/>
          <a:lstStyle/>
          <a:p>
            <a:r>
              <a:rPr lang="fr-FR" dirty="0">
                <a:latin typeface="Ubuntu Light" panose="020B0304030602030204" pitchFamily="34" charset="0"/>
              </a:rPr>
              <a:t>Répartition de charge sur un proxy</a:t>
            </a:r>
          </a:p>
        </p:txBody>
      </p:sp>
      <p:sp>
        <p:nvSpPr>
          <p:cNvPr id="3" name="Espace réservé du contenu 2">
            <a:extLst>
              <a:ext uri="{FF2B5EF4-FFF2-40B4-BE49-F238E27FC236}">
                <a16:creationId xmlns:a16="http://schemas.microsoft.com/office/drawing/2014/main" id="{FEE2D8E9-84B4-4CB8-9B65-94B601D8CEAE}"/>
              </a:ext>
            </a:extLst>
          </p:cNvPr>
          <p:cNvSpPr>
            <a:spLocks noGrp="1"/>
          </p:cNvSpPr>
          <p:nvPr>
            <p:ph idx="1"/>
          </p:nvPr>
        </p:nvSpPr>
        <p:spPr>
          <a:xfrm>
            <a:off x="581191" y="1931115"/>
            <a:ext cx="11029615" cy="1175768"/>
          </a:xfrm>
        </p:spPr>
        <p:txBody>
          <a:bodyPr>
            <a:normAutofit/>
          </a:bodyPr>
          <a:lstStyle/>
          <a:p>
            <a:r>
              <a:rPr lang="fr-FR" sz="1600" b="0" i="0" u="none" strike="noStrike" baseline="0" dirty="0">
                <a:solidFill>
                  <a:srgbClr val="000000"/>
                </a:solidFill>
                <a:latin typeface="Ubuntu" panose="020B0504030602030204" pitchFamily="34" charset="0"/>
              </a:rPr>
              <a:t>Le proxy Zabbix est un processus qui peut collecter des données de surveillance en travaillant essentiellement pour le compte du serveur. Toutes les données collectées sont stockées localement puis transférées au serveur Zabbix auquel appartient le proxy. </a:t>
            </a:r>
            <a:endParaRPr lang="fr-FR" sz="1600" dirty="0">
              <a:latin typeface="Ubuntu" panose="020B0504030602030204" pitchFamily="34" charset="0"/>
            </a:endParaRPr>
          </a:p>
        </p:txBody>
      </p:sp>
      <p:pic>
        <p:nvPicPr>
          <p:cNvPr id="1026" name="Picture 2" descr="Proxy architecture example">
            <a:extLst>
              <a:ext uri="{FF2B5EF4-FFF2-40B4-BE49-F238E27FC236}">
                <a16:creationId xmlns:a16="http://schemas.microsoft.com/office/drawing/2014/main" id="{C25E7940-6780-49CF-8808-142F8DAF4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172" y="2837153"/>
            <a:ext cx="6885274" cy="353069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DE32051-60AA-445A-A355-FDAFED85CF11}"/>
              </a:ext>
            </a:extLst>
          </p:cNvPr>
          <p:cNvSpPr txBox="1"/>
          <p:nvPr/>
        </p:nvSpPr>
        <p:spPr>
          <a:xfrm>
            <a:off x="581191" y="3979718"/>
            <a:ext cx="3834945" cy="830997"/>
          </a:xfrm>
          <a:prstGeom prst="rect">
            <a:avLst/>
          </a:prstGeom>
          <a:noFill/>
        </p:spPr>
        <p:txBody>
          <a:bodyPr wrap="square" rtlCol="0">
            <a:spAutoFit/>
          </a:bodyPr>
          <a:lstStyle/>
          <a:p>
            <a:pPr marL="285750" indent="-285750">
              <a:buFontTx/>
              <a:buChar char="-"/>
            </a:pPr>
            <a:r>
              <a:rPr lang="fr-FR" sz="1600" dirty="0">
                <a:latin typeface="Ubuntu Light" panose="020B0304030602030204" pitchFamily="34" charset="0"/>
              </a:rPr>
              <a:t>Répartition de charge</a:t>
            </a:r>
          </a:p>
          <a:p>
            <a:pPr marL="285750" indent="-285750">
              <a:buFontTx/>
              <a:buChar char="-"/>
            </a:pPr>
            <a:r>
              <a:rPr lang="fr-FR" sz="1600" dirty="0">
                <a:latin typeface="Ubuntu Light" panose="020B0304030602030204" pitchFamily="34" charset="0"/>
              </a:rPr>
              <a:t>Collecte de données sur un site distant</a:t>
            </a:r>
          </a:p>
        </p:txBody>
      </p:sp>
    </p:spTree>
    <p:extLst>
      <p:ext uri="{BB962C8B-B14F-4D97-AF65-F5344CB8AC3E}">
        <p14:creationId xmlns:p14="http://schemas.microsoft.com/office/powerpoint/2010/main" val="1962537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83200-697D-4517-88AA-F4C157E23BB7}"/>
              </a:ext>
            </a:extLst>
          </p:cNvPr>
          <p:cNvSpPr>
            <a:spLocks noGrp="1"/>
          </p:cNvSpPr>
          <p:nvPr>
            <p:ph type="title"/>
          </p:nvPr>
        </p:nvSpPr>
        <p:spPr/>
        <p:txBody>
          <a:bodyPr/>
          <a:lstStyle/>
          <a:p>
            <a:r>
              <a:rPr lang="fr-FR" dirty="0">
                <a:latin typeface="Ubuntu Light" panose="020B0304030602030204" pitchFamily="34" charset="0"/>
              </a:rPr>
              <a:t>MISE EN PLACE DU PROXY</a:t>
            </a:r>
          </a:p>
        </p:txBody>
      </p:sp>
      <p:sp>
        <p:nvSpPr>
          <p:cNvPr id="5" name="ZoneTexte 4">
            <a:extLst>
              <a:ext uri="{FF2B5EF4-FFF2-40B4-BE49-F238E27FC236}">
                <a16:creationId xmlns:a16="http://schemas.microsoft.com/office/drawing/2014/main" id="{186BD9D9-F69A-4B75-AB6E-12D61CBB58BC}"/>
              </a:ext>
            </a:extLst>
          </p:cNvPr>
          <p:cNvSpPr txBox="1"/>
          <p:nvPr/>
        </p:nvSpPr>
        <p:spPr>
          <a:xfrm>
            <a:off x="446809" y="2028598"/>
            <a:ext cx="9092046" cy="646331"/>
          </a:xfrm>
          <a:prstGeom prst="rect">
            <a:avLst/>
          </a:prstGeom>
          <a:noFill/>
        </p:spPr>
        <p:txBody>
          <a:bodyPr wrap="square" rtlCol="0">
            <a:spAutoFit/>
          </a:bodyPr>
          <a:lstStyle/>
          <a:p>
            <a:r>
              <a:rPr lang="fr-FR" dirty="0">
                <a:latin typeface="Ubuntu" panose="020B0504030602030204" pitchFamily="34" charset="0"/>
              </a:rPr>
              <a:t>Proxy actif avec MySQL les mêmes optimisations peuvent être appliqué sur un proxy que sur un serveur.</a:t>
            </a:r>
          </a:p>
        </p:txBody>
      </p:sp>
      <p:pic>
        <p:nvPicPr>
          <p:cNvPr id="7" name="Image 6">
            <a:extLst>
              <a:ext uri="{FF2B5EF4-FFF2-40B4-BE49-F238E27FC236}">
                <a16:creationId xmlns:a16="http://schemas.microsoft.com/office/drawing/2014/main" id="{5E3D981E-BA70-4621-AB72-EEB3F123FA88}"/>
              </a:ext>
            </a:extLst>
          </p:cNvPr>
          <p:cNvPicPr>
            <a:picLocks noChangeAspect="1"/>
          </p:cNvPicPr>
          <p:nvPr/>
        </p:nvPicPr>
        <p:blipFill>
          <a:blip r:embed="rId3"/>
          <a:stretch>
            <a:fillRect/>
          </a:stretch>
        </p:blipFill>
        <p:spPr>
          <a:xfrm>
            <a:off x="2255520" y="4172379"/>
            <a:ext cx="7680960" cy="1939332"/>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79564A2B-7D2D-4794-BC19-35E8B235D020}"/>
              </a:ext>
            </a:extLst>
          </p:cNvPr>
          <p:cNvSpPr txBox="1"/>
          <p:nvPr/>
        </p:nvSpPr>
        <p:spPr>
          <a:xfrm>
            <a:off x="446809" y="3429000"/>
            <a:ext cx="4894118" cy="369332"/>
          </a:xfrm>
          <a:prstGeom prst="rect">
            <a:avLst/>
          </a:prstGeom>
          <a:noFill/>
        </p:spPr>
        <p:txBody>
          <a:bodyPr wrap="square" rtlCol="0">
            <a:spAutoFit/>
          </a:bodyPr>
          <a:lstStyle/>
          <a:p>
            <a:r>
              <a:rPr lang="fr-FR" sz="1800" b="0" i="0" u="none" strike="noStrike" baseline="0" dirty="0">
                <a:solidFill>
                  <a:srgbClr val="000000"/>
                </a:solidFill>
                <a:latin typeface="Ubuntu Light" panose="020B0304030602030204" pitchFamily="34" charset="0"/>
              </a:rPr>
              <a:t>Administration&gt;Proxies&gt;Create Proxy </a:t>
            </a:r>
            <a:endParaRPr lang="fr-FR" dirty="0">
              <a:latin typeface="Ubuntu Light" panose="020B0304030602030204" pitchFamily="34" charset="0"/>
            </a:endParaRPr>
          </a:p>
        </p:txBody>
      </p:sp>
    </p:spTree>
    <p:extLst>
      <p:ext uri="{BB962C8B-B14F-4D97-AF65-F5344CB8AC3E}">
        <p14:creationId xmlns:p14="http://schemas.microsoft.com/office/powerpoint/2010/main" val="630063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83200-697D-4517-88AA-F4C157E23BB7}"/>
              </a:ext>
            </a:extLst>
          </p:cNvPr>
          <p:cNvSpPr>
            <a:spLocks noGrp="1"/>
          </p:cNvSpPr>
          <p:nvPr>
            <p:ph type="title"/>
          </p:nvPr>
        </p:nvSpPr>
        <p:spPr/>
        <p:txBody>
          <a:bodyPr/>
          <a:lstStyle/>
          <a:p>
            <a:r>
              <a:rPr lang="fr-FR" dirty="0">
                <a:latin typeface="Ubuntu Light" panose="020B0304030602030204" pitchFamily="34" charset="0"/>
              </a:rPr>
              <a:t>Sécurisation des échanges proxy/serveur/agent</a:t>
            </a:r>
          </a:p>
        </p:txBody>
      </p:sp>
      <p:sp>
        <p:nvSpPr>
          <p:cNvPr id="10" name="ZoneTexte 9">
            <a:extLst>
              <a:ext uri="{FF2B5EF4-FFF2-40B4-BE49-F238E27FC236}">
                <a16:creationId xmlns:a16="http://schemas.microsoft.com/office/drawing/2014/main" id="{E09510DE-0AA5-4227-9BAC-BF3586B28D04}"/>
              </a:ext>
            </a:extLst>
          </p:cNvPr>
          <p:cNvSpPr txBox="1"/>
          <p:nvPr/>
        </p:nvSpPr>
        <p:spPr>
          <a:xfrm>
            <a:off x="407842" y="1997563"/>
            <a:ext cx="10357139" cy="646331"/>
          </a:xfrm>
          <a:prstGeom prst="rect">
            <a:avLst/>
          </a:prstGeom>
          <a:noFill/>
        </p:spPr>
        <p:txBody>
          <a:bodyPr wrap="square">
            <a:spAutoFit/>
          </a:bodyPr>
          <a:lstStyle/>
          <a:p>
            <a:r>
              <a:rPr lang="fr-FR" sz="1800" b="0" i="0" u="none" strike="noStrike" baseline="0" dirty="0">
                <a:solidFill>
                  <a:srgbClr val="000000"/>
                </a:solidFill>
                <a:latin typeface="Ubuntu" panose="020B0504030602030204" pitchFamily="34" charset="0"/>
              </a:rPr>
              <a:t>Un chiffrement utilisant TLS(1.2 ou 1.3) peut être mis en place en le proxy et le serveur. Il peut utiliser soit: </a:t>
            </a:r>
            <a:endParaRPr lang="fr-FR" dirty="0">
              <a:latin typeface="Ubuntu" panose="020B0504030602030204" pitchFamily="34" charset="0"/>
            </a:endParaRPr>
          </a:p>
        </p:txBody>
      </p:sp>
      <p:graphicFrame>
        <p:nvGraphicFramePr>
          <p:cNvPr id="12" name="Tableau 11">
            <a:extLst>
              <a:ext uri="{FF2B5EF4-FFF2-40B4-BE49-F238E27FC236}">
                <a16:creationId xmlns:a16="http://schemas.microsoft.com/office/drawing/2014/main" id="{20110942-E5A3-4FF9-8DED-9921BB06D447}"/>
              </a:ext>
            </a:extLst>
          </p:cNvPr>
          <p:cNvGraphicFramePr>
            <a:graphicFrameLocks noGrp="1"/>
          </p:cNvGraphicFramePr>
          <p:nvPr>
            <p:extLst>
              <p:ext uri="{D42A27DB-BD31-4B8C-83A1-F6EECF244321}">
                <p14:modId xmlns:p14="http://schemas.microsoft.com/office/powerpoint/2010/main" val="2269413335"/>
              </p:ext>
            </p:extLst>
          </p:nvPr>
        </p:nvGraphicFramePr>
        <p:xfrm>
          <a:off x="581192" y="3132486"/>
          <a:ext cx="4964607" cy="593027"/>
        </p:xfrm>
        <a:graphic>
          <a:graphicData uri="http://schemas.openxmlformats.org/drawingml/2006/table">
            <a:tbl>
              <a:tblPr>
                <a:tableStyleId>{5C22544A-7EE6-4342-B048-85BDC9FD1C3A}</a:tableStyleId>
              </a:tblPr>
              <a:tblGrid>
                <a:gridCol w="4964607">
                  <a:extLst>
                    <a:ext uri="{9D8B030D-6E8A-4147-A177-3AD203B41FA5}">
                      <a16:colId xmlns:a16="http://schemas.microsoft.com/office/drawing/2014/main" val="1705743158"/>
                    </a:ext>
                  </a:extLst>
                </a:gridCol>
              </a:tblGrid>
              <a:tr h="552450">
                <a:tc>
                  <a:txBody>
                    <a:bodyPr/>
                    <a:lstStyle/>
                    <a:p>
                      <a:pPr>
                        <a:lnSpc>
                          <a:spcPct val="104000"/>
                        </a:lnSpc>
                      </a:pPr>
                      <a:r>
                        <a:rPr lang="en-US" sz="1000" dirty="0">
                          <a:effectLst/>
                        </a:rPr>
                        <a:t># openssl rand -hex 256 &gt; /etc/zabbix/key.psk #Clé 256-byte / 2048-bit</a:t>
                      </a:r>
                      <a:endParaRPr lang="fr-FR" sz="1200" dirty="0">
                        <a:effectLst/>
                      </a:endParaRPr>
                    </a:p>
                    <a:p>
                      <a:pPr>
                        <a:lnSpc>
                          <a:spcPct val="104000"/>
                        </a:lnSpc>
                      </a:pPr>
                      <a:r>
                        <a:rPr lang="en-US" sz="1000" dirty="0">
                          <a:effectLst/>
                        </a:rPr>
                        <a:t># chown root:root /etc/zabbix/key.psk</a:t>
                      </a:r>
                      <a:endParaRPr lang="fr-FR" sz="1200" dirty="0">
                        <a:effectLst/>
                      </a:endParaRPr>
                    </a:p>
                    <a:p>
                      <a:pPr>
                        <a:lnSpc>
                          <a:spcPct val="104000"/>
                        </a:lnSpc>
                      </a:pPr>
                      <a:r>
                        <a:rPr lang="en-US" sz="1000" dirty="0">
                          <a:effectLst/>
                        </a:rPr>
                        <a:t># chmod 600 /</a:t>
                      </a:r>
                      <a:r>
                        <a:rPr lang="en-US" sz="1000" dirty="0" err="1">
                          <a:effectLst/>
                        </a:rPr>
                        <a:t>etc</a:t>
                      </a:r>
                      <a:r>
                        <a:rPr lang="en-US" sz="1000" dirty="0">
                          <a:effectLst/>
                        </a:rPr>
                        <a:t>/</a:t>
                      </a:r>
                      <a:r>
                        <a:rPr lang="en-US" sz="1000" dirty="0" err="1">
                          <a:effectLst/>
                        </a:rPr>
                        <a:t>zabbix</a:t>
                      </a:r>
                      <a:r>
                        <a:rPr lang="en-US" sz="1000" dirty="0">
                          <a:effectLst/>
                        </a:rPr>
                        <a:t>/</a:t>
                      </a:r>
                      <a:r>
                        <a:rPr lang="en-US" sz="1000" dirty="0" err="1">
                          <a:effectLst/>
                        </a:rPr>
                        <a:t>key.psk</a:t>
                      </a:r>
                      <a:endParaRPr lang="fr-FR" sz="1200" dirty="0">
                        <a:solidFill>
                          <a:srgbClr val="666666"/>
                        </a:solidFill>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72517845"/>
                  </a:ext>
                </a:extLst>
              </a:tr>
            </a:tbl>
          </a:graphicData>
        </a:graphic>
      </p:graphicFrame>
      <p:sp>
        <p:nvSpPr>
          <p:cNvPr id="13" name="ZoneTexte 12">
            <a:extLst>
              <a:ext uri="{FF2B5EF4-FFF2-40B4-BE49-F238E27FC236}">
                <a16:creationId xmlns:a16="http://schemas.microsoft.com/office/drawing/2014/main" id="{526F567A-1EC3-45C4-818E-4133A17AA756}"/>
              </a:ext>
            </a:extLst>
          </p:cNvPr>
          <p:cNvSpPr txBox="1"/>
          <p:nvPr/>
        </p:nvSpPr>
        <p:spPr>
          <a:xfrm>
            <a:off x="1907680" y="2763154"/>
            <a:ext cx="2311630" cy="369332"/>
          </a:xfrm>
          <a:prstGeom prst="rect">
            <a:avLst/>
          </a:prstGeom>
          <a:noFill/>
        </p:spPr>
        <p:txBody>
          <a:bodyPr wrap="square" rtlCol="0">
            <a:spAutoFit/>
          </a:bodyPr>
          <a:lstStyle/>
          <a:p>
            <a:r>
              <a:rPr lang="fr-FR" dirty="0">
                <a:latin typeface="Ubuntu Light" panose="020B0304030602030204" pitchFamily="34" charset="0"/>
              </a:rPr>
              <a:t>Une clé pré partagé</a:t>
            </a:r>
          </a:p>
        </p:txBody>
      </p:sp>
      <p:graphicFrame>
        <p:nvGraphicFramePr>
          <p:cNvPr id="14" name="Tableau 13">
            <a:extLst>
              <a:ext uri="{FF2B5EF4-FFF2-40B4-BE49-F238E27FC236}">
                <a16:creationId xmlns:a16="http://schemas.microsoft.com/office/drawing/2014/main" id="{A668D024-78ED-4448-92D2-DF0F3038E24D}"/>
              </a:ext>
            </a:extLst>
          </p:cNvPr>
          <p:cNvGraphicFramePr>
            <a:graphicFrameLocks noGrp="1"/>
          </p:cNvGraphicFramePr>
          <p:nvPr>
            <p:extLst>
              <p:ext uri="{D42A27DB-BD31-4B8C-83A1-F6EECF244321}">
                <p14:modId xmlns:p14="http://schemas.microsoft.com/office/powerpoint/2010/main" val="723621011"/>
              </p:ext>
            </p:extLst>
          </p:nvPr>
        </p:nvGraphicFramePr>
        <p:xfrm>
          <a:off x="5952958" y="3132486"/>
          <a:ext cx="5657850" cy="2970467"/>
        </p:xfrm>
        <a:graphic>
          <a:graphicData uri="http://schemas.openxmlformats.org/drawingml/2006/table">
            <a:tbl>
              <a:tblPr>
                <a:tableStyleId>{5C22544A-7EE6-4342-B048-85BDC9FD1C3A}</a:tableStyleId>
              </a:tblPr>
              <a:tblGrid>
                <a:gridCol w="5657850">
                  <a:extLst>
                    <a:ext uri="{9D8B030D-6E8A-4147-A177-3AD203B41FA5}">
                      <a16:colId xmlns:a16="http://schemas.microsoft.com/office/drawing/2014/main" val="637692287"/>
                    </a:ext>
                  </a:extLst>
                </a:gridCol>
              </a:tblGrid>
              <a:tr h="1409700">
                <a:tc>
                  <a:txBody>
                    <a:bodyPr/>
                    <a:lstStyle/>
                    <a:p>
                      <a:pPr>
                        <a:lnSpc>
                          <a:spcPct val="104000"/>
                        </a:lnSpc>
                      </a:pPr>
                      <a:r>
                        <a:rPr lang="fr-FR" sz="1000" dirty="0">
                          <a:effectLst/>
                        </a:rPr>
                        <a:t># </a:t>
                      </a:r>
                      <a:r>
                        <a:rPr lang="fr-FR" sz="1000" dirty="0" err="1">
                          <a:effectLst/>
                        </a:rPr>
                        <a:t>mkdir</a:t>
                      </a:r>
                      <a:r>
                        <a:rPr lang="fr-FR" sz="1000" dirty="0">
                          <a:effectLst/>
                        </a:rPr>
                        <a:t> </a:t>
                      </a:r>
                      <a:r>
                        <a:rPr lang="fr-FR" sz="1000" dirty="0" err="1">
                          <a:effectLst/>
                        </a:rPr>
                        <a:t>zabbix_pki</a:t>
                      </a:r>
                      <a:endParaRPr lang="fr-FR" sz="1200" dirty="0">
                        <a:effectLst/>
                      </a:endParaRPr>
                    </a:p>
                    <a:p>
                      <a:pPr>
                        <a:lnSpc>
                          <a:spcPct val="104000"/>
                        </a:lnSpc>
                      </a:pPr>
                      <a:r>
                        <a:rPr lang="fr-FR" sz="1000" dirty="0">
                          <a:effectLst/>
                        </a:rPr>
                        <a:t># chmod 700 </a:t>
                      </a:r>
                      <a:r>
                        <a:rPr lang="fr-FR" sz="1000" dirty="0" err="1">
                          <a:effectLst/>
                        </a:rPr>
                        <a:t>zabbix_pki</a:t>
                      </a:r>
                      <a:endParaRPr lang="fr-FR" sz="1200" dirty="0">
                        <a:effectLst/>
                      </a:endParaRPr>
                    </a:p>
                    <a:p>
                      <a:pPr>
                        <a:lnSpc>
                          <a:spcPct val="104000"/>
                        </a:lnSpc>
                      </a:pPr>
                      <a:r>
                        <a:rPr lang="fr-FR" sz="1000" dirty="0">
                          <a:effectLst/>
                        </a:rPr>
                        <a:t># cd </a:t>
                      </a:r>
                      <a:r>
                        <a:rPr lang="fr-FR" sz="1000" dirty="0" err="1">
                          <a:effectLst/>
                        </a:rPr>
                        <a:t>zabbix_pki</a:t>
                      </a:r>
                      <a:endParaRPr lang="fr-FR" sz="1200" dirty="0">
                        <a:effectLst/>
                      </a:endParaRPr>
                    </a:p>
                    <a:p>
                      <a:pPr>
                        <a:lnSpc>
                          <a:spcPct val="104000"/>
                        </a:lnSpc>
                      </a:pPr>
                      <a:r>
                        <a:rPr lang="fr-FR" sz="1000" i="1" dirty="0">
                          <a:effectLst/>
                        </a:rPr>
                        <a:t>### Création de l’autorité de certification ###</a:t>
                      </a:r>
                      <a:endParaRPr lang="fr-FR" sz="1200" i="1" dirty="0">
                        <a:effectLst/>
                      </a:endParaRPr>
                    </a:p>
                    <a:p>
                      <a:pPr>
                        <a:lnSpc>
                          <a:spcPct val="104000"/>
                        </a:lnSpc>
                      </a:pPr>
                      <a:r>
                        <a:rPr lang="en-US" sz="1000" dirty="0">
                          <a:effectLst/>
                        </a:rPr>
                        <a:t># </a:t>
                      </a:r>
                      <a:r>
                        <a:rPr lang="en-US" sz="1000" dirty="0" err="1">
                          <a:effectLst/>
                        </a:rPr>
                        <a:t>openssl</a:t>
                      </a:r>
                      <a:r>
                        <a:rPr lang="en-US" sz="1000" dirty="0">
                          <a:effectLst/>
                        </a:rPr>
                        <a:t> </a:t>
                      </a:r>
                      <a:r>
                        <a:rPr lang="en-US" sz="1000" dirty="0" err="1">
                          <a:effectLst/>
                        </a:rPr>
                        <a:t>genrsa</a:t>
                      </a:r>
                      <a:r>
                        <a:rPr lang="en-US" sz="1000" dirty="0">
                          <a:effectLst/>
                        </a:rPr>
                        <a:t> -aes256 -out </a:t>
                      </a:r>
                      <a:r>
                        <a:rPr lang="en-US" sz="1000" dirty="0" err="1">
                          <a:effectLst/>
                        </a:rPr>
                        <a:t>zabbix_ca.key</a:t>
                      </a:r>
                      <a:r>
                        <a:rPr lang="en-US" sz="1000" dirty="0">
                          <a:effectLst/>
                        </a:rPr>
                        <a:t> 4096</a:t>
                      </a:r>
                      <a:endParaRPr lang="fr-FR" sz="1200" dirty="0">
                        <a:effectLst/>
                      </a:endParaRPr>
                    </a:p>
                    <a:p>
                      <a:pPr>
                        <a:lnSpc>
                          <a:spcPct val="104000"/>
                        </a:lnSpc>
                      </a:pPr>
                      <a:r>
                        <a:rPr lang="en-US" sz="1000" dirty="0">
                          <a:effectLst/>
                        </a:rPr>
                        <a:t># </a:t>
                      </a:r>
                      <a:r>
                        <a:rPr lang="en-US" sz="1000" dirty="0" err="1">
                          <a:effectLst/>
                        </a:rPr>
                        <a:t>openssl</a:t>
                      </a:r>
                      <a:r>
                        <a:rPr lang="en-US" sz="1000" dirty="0">
                          <a:effectLst/>
                        </a:rPr>
                        <a:t> req -x509 -new -key </a:t>
                      </a:r>
                      <a:r>
                        <a:rPr lang="en-US" sz="1000" dirty="0" err="1">
                          <a:effectLst/>
                        </a:rPr>
                        <a:t>zabbix_ca.key</a:t>
                      </a:r>
                      <a:r>
                        <a:rPr lang="en-US" sz="1000" dirty="0">
                          <a:effectLst/>
                        </a:rPr>
                        <a:t> -sha256 -days 3560 -out zabbix_ca.crt</a:t>
                      </a:r>
                      <a:endParaRPr lang="fr-FR" sz="1200" dirty="0">
                        <a:effectLst/>
                      </a:endParaRPr>
                    </a:p>
                    <a:p>
                      <a:pPr>
                        <a:lnSpc>
                          <a:spcPct val="104000"/>
                        </a:lnSpc>
                      </a:pPr>
                      <a:r>
                        <a:rPr lang="fr-FR" sz="1000" i="1" dirty="0">
                          <a:effectLst/>
                        </a:rPr>
                        <a:t>### Création du certificat et signature pour un proxy ###</a:t>
                      </a:r>
                      <a:endParaRPr lang="fr-FR" sz="1200" i="1" dirty="0">
                        <a:effectLst/>
                      </a:endParaRPr>
                    </a:p>
                    <a:p>
                      <a:pPr>
                        <a:lnSpc>
                          <a:spcPct val="104000"/>
                        </a:lnSpc>
                      </a:pPr>
                      <a:r>
                        <a:rPr lang="en-US" sz="1000" dirty="0">
                          <a:effectLst/>
                        </a:rPr>
                        <a:t># </a:t>
                      </a:r>
                      <a:r>
                        <a:rPr lang="en-US" sz="1000" dirty="0" err="1">
                          <a:effectLst/>
                        </a:rPr>
                        <a:t>openssl</a:t>
                      </a:r>
                      <a:r>
                        <a:rPr lang="en-US" sz="1000" dirty="0">
                          <a:effectLst/>
                        </a:rPr>
                        <a:t> </a:t>
                      </a:r>
                      <a:r>
                        <a:rPr lang="en-US" sz="1000" dirty="0" err="1">
                          <a:effectLst/>
                        </a:rPr>
                        <a:t>genrsa</a:t>
                      </a:r>
                      <a:r>
                        <a:rPr lang="en-US" sz="1000" dirty="0">
                          <a:effectLst/>
                        </a:rPr>
                        <a:t> -out </a:t>
                      </a:r>
                      <a:r>
                        <a:rPr lang="en-US" sz="1000" dirty="0" err="1">
                          <a:effectLst/>
                        </a:rPr>
                        <a:t>zabbix_proxy.key</a:t>
                      </a:r>
                      <a:r>
                        <a:rPr lang="en-US" sz="1000" dirty="0">
                          <a:effectLst/>
                        </a:rPr>
                        <a:t> 2048</a:t>
                      </a:r>
                      <a:endParaRPr lang="fr-FR" sz="1200" dirty="0">
                        <a:effectLst/>
                      </a:endParaRPr>
                    </a:p>
                    <a:p>
                      <a:pPr>
                        <a:lnSpc>
                          <a:spcPct val="104000"/>
                        </a:lnSpc>
                      </a:pPr>
                      <a:r>
                        <a:rPr lang="en-US" sz="1000" dirty="0">
                          <a:effectLst/>
                        </a:rPr>
                        <a:t># </a:t>
                      </a:r>
                      <a:r>
                        <a:rPr lang="en-US" sz="1000" dirty="0" err="1">
                          <a:effectLst/>
                        </a:rPr>
                        <a:t>openssl</a:t>
                      </a:r>
                      <a:r>
                        <a:rPr lang="en-US" sz="1000" dirty="0">
                          <a:effectLst/>
                        </a:rPr>
                        <a:t> req -new -key </a:t>
                      </a:r>
                      <a:r>
                        <a:rPr lang="en-US" sz="1000" dirty="0" err="1">
                          <a:effectLst/>
                        </a:rPr>
                        <a:t>zabbix_proxy.key</a:t>
                      </a:r>
                      <a:r>
                        <a:rPr lang="en-US" sz="1000" dirty="0">
                          <a:effectLst/>
                        </a:rPr>
                        <a:t> -out </a:t>
                      </a:r>
                      <a:r>
                        <a:rPr lang="en-US" sz="1000" dirty="0" err="1">
                          <a:effectLst/>
                        </a:rPr>
                        <a:t>zabbix_proxy.csr</a:t>
                      </a:r>
                      <a:endParaRPr lang="fr-FR" sz="1200" dirty="0">
                        <a:effectLst/>
                      </a:endParaRPr>
                    </a:p>
                    <a:p>
                      <a:pPr>
                        <a:lnSpc>
                          <a:spcPct val="104000"/>
                        </a:lnSpc>
                      </a:pPr>
                      <a:r>
                        <a:rPr lang="en-US" sz="1000" dirty="0">
                          <a:effectLst/>
                        </a:rPr>
                        <a:t># </a:t>
                      </a:r>
                      <a:r>
                        <a:rPr lang="en-US" sz="1000" dirty="0" err="1">
                          <a:effectLst/>
                        </a:rPr>
                        <a:t>openssl</a:t>
                      </a:r>
                      <a:r>
                        <a:rPr lang="en-US" sz="1000" dirty="0">
                          <a:effectLst/>
                        </a:rPr>
                        <a:t> x509 -req -in </a:t>
                      </a:r>
                      <a:r>
                        <a:rPr lang="en-US" sz="1000" dirty="0" err="1">
                          <a:effectLst/>
                        </a:rPr>
                        <a:t>zabbix_proxy.csr</a:t>
                      </a:r>
                      <a:r>
                        <a:rPr lang="en-US" sz="1000" dirty="0">
                          <a:effectLst/>
                        </a:rPr>
                        <a:t> -CA zabbix_ca.crt -</a:t>
                      </a:r>
                      <a:r>
                        <a:rPr lang="en-US" sz="1000" dirty="0" err="1">
                          <a:effectLst/>
                        </a:rPr>
                        <a:t>CAkey</a:t>
                      </a:r>
                      <a:r>
                        <a:rPr lang="en-US" sz="1000" dirty="0">
                          <a:effectLst/>
                        </a:rPr>
                        <a:t> </a:t>
                      </a:r>
                      <a:r>
                        <a:rPr lang="en-US" sz="1000" dirty="0" err="1">
                          <a:effectLst/>
                        </a:rPr>
                        <a:t>zabbix_ca.key</a:t>
                      </a:r>
                      <a:r>
                        <a:rPr lang="en-US" sz="1000" dirty="0">
                          <a:effectLst/>
                        </a:rPr>
                        <a:t> -</a:t>
                      </a:r>
                      <a:r>
                        <a:rPr lang="en-US" sz="1000" dirty="0" err="1">
                          <a:effectLst/>
                        </a:rPr>
                        <a:t>CAcreateserial</a:t>
                      </a:r>
                      <a:r>
                        <a:rPr lang="en-US" sz="1000" dirty="0">
                          <a:effectLst/>
                        </a:rPr>
                        <a:t> -out zabbix_proxy.crt -days 1460 -sha256</a:t>
                      </a:r>
                      <a:endParaRPr lang="fr-FR" sz="1200" dirty="0">
                        <a:effectLst/>
                      </a:endParaRPr>
                    </a:p>
                    <a:p>
                      <a:pPr>
                        <a:lnSpc>
                          <a:spcPct val="104000"/>
                        </a:lnSpc>
                      </a:pPr>
                      <a:r>
                        <a:rPr lang="fr-FR" sz="1000" i="1" dirty="0">
                          <a:effectLst/>
                        </a:rPr>
                        <a:t>### Déplacement et changement des permissions ### </a:t>
                      </a:r>
                      <a:endParaRPr lang="fr-FR" sz="1200" i="1" dirty="0">
                        <a:effectLst/>
                      </a:endParaRPr>
                    </a:p>
                    <a:p>
                      <a:pPr>
                        <a:lnSpc>
                          <a:spcPct val="104000"/>
                        </a:lnSpc>
                      </a:pPr>
                      <a:r>
                        <a:rPr lang="fr-FR" sz="1000" dirty="0">
                          <a:effectLst/>
                        </a:rPr>
                        <a:t># </a:t>
                      </a:r>
                      <a:r>
                        <a:rPr lang="fr-FR" sz="1000" dirty="0" err="1">
                          <a:effectLst/>
                        </a:rPr>
                        <a:t>mkdir</a:t>
                      </a:r>
                      <a:r>
                        <a:rPr lang="fr-FR" sz="1000" dirty="0">
                          <a:effectLst/>
                        </a:rPr>
                        <a:t> /</a:t>
                      </a:r>
                      <a:r>
                        <a:rPr lang="fr-FR" sz="1000" dirty="0" err="1">
                          <a:effectLst/>
                        </a:rPr>
                        <a:t>etc</a:t>
                      </a:r>
                      <a:r>
                        <a:rPr lang="fr-FR" sz="1000" dirty="0">
                          <a:effectLst/>
                        </a:rPr>
                        <a:t>/</a:t>
                      </a:r>
                      <a:r>
                        <a:rPr lang="fr-FR" sz="1000" dirty="0" err="1">
                          <a:effectLst/>
                        </a:rPr>
                        <a:t>zabbix</a:t>
                      </a:r>
                      <a:r>
                        <a:rPr lang="fr-FR" sz="1000" dirty="0">
                          <a:effectLst/>
                        </a:rPr>
                        <a:t>/cert</a:t>
                      </a:r>
                      <a:endParaRPr lang="fr-FR" sz="1200" dirty="0">
                        <a:effectLst/>
                      </a:endParaRPr>
                    </a:p>
                    <a:p>
                      <a:pPr>
                        <a:lnSpc>
                          <a:spcPct val="104000"/>
                        </a:lnSpc>
                      </a:pPr>
                      <a:r>
                        <a:rPr lang="fr-FR" sz="1000" dirty="0">
                          <a:effectLst/>
                        </a:rPr>
                        <a:t># </a:t>
                      </a:r>
                      <a:r>
                        <a:rPr lang="fr-FR" sz="1000" dirty="0" err="1">
                          <a:effectLst/>
                        </a:rPr>
                        <a:t>mkdir</a:t>
                      </a:r>
                      <a:r>
                        <a:rPr lang="fr-FR" sz="1000" dirty="0">
                          <a:effectLst/>
                        </a:rPr>
                        <a:t> /</a:t>
                      </a:r>
                      <a:r>
                        <a:rPr lang="fr-FR" sz="1000" dirty="0" err="1">
                          <a:effectLst/>
                        </a:rPr>
                        <a:t>etc</a:t>
                      </a:r>
                      <a:r>
                        <a:rPr lang="fr-FR" sz="1000" dirty="0">
                          <a:effectLst/>
                        </a:rPr>
                        <a:t>/</a:t>
                      </a:r>
                      <a:r>
                        <a:rPr lang="fr-FR" sz="1000" dirty="0" err="1">
                          <a:effectLst/>
                        </a:rPr>
                        <a:t>zabbix</a:t>
                      </a:r>
                      <a:r>
                        <a:rPr lang="fr-FR" sz="1000" dirty="0">
                          <a:effectLst/>
                        </a:rPr>
                        <a:t>/cert/</a:t>
                      </a:r>
                      <a:r>
                        <a:rPr lang="fr-FR" sz="1000" dirty="0" err="1">
                          <a:effectLst/>
                        </a:rPr>
                        <a:t>private</a:t>
                      </a:r>
                      <a:endParaRPr lang="fr-FR" sz="1200" dirty="0">
                        <a:effectLst/>
                      </a:endParaRPr>
                    </a:p>
                    <a:p>
                      <a:pPr>
                        <a:lnSpc>
                          <a:spcPct val="104000"/>
                        </a:lnSpc>
                      </a:pPr>
                      <a:r>
                        <a:rPr lang="fr-FR" sz="1000" dirty="0">
                          <a:effectLst/>
                        </a:rPr>
                        <a:t># mv ./zabbix_proxy.crt /</a:t>
                      </a:r>
                      <a:r>
                        <a:rPr lang="fr-FR" sz="1000" dirty="0" err="1">
                          <a:effectLst/>
                        </a:rPr>
                        <a:t>etc</a:t>
                      </a:r>
                      <a:r>
                        <a:rPr lang="fr-FR" sz="1000" dirty="0">
                          <a:effectLst/>
                        </a:rPr>
                        <a:t>/</a:t>
                      </a:r>
                      <a:r>
                        <a:rPr lang="fr-FR" sz="1000" dirty="0" err="1">
                          <a:effectLst/>
                        </a:rPr>
                        <a:t>zabbix</a:t>
                      </a:r>
                      <a:r>
                        <a:rPr lang="fr-FR" sz="1000" dirty="0">
                          <a:effectLst/>
                        </a:rPr>
                        <a:t>/cert/zabbix_proxy.crt</a:t>
                      </a:r>
                      <a:endParaRPr lang="fr-FR" sz="1200" dirty="0">
                        <a:effectLst/>
                      </a:endParaRPr>
                    </a:p>
                    <a:p>
                      <a:pPr>
                        <a:lnSpc>
                          <a:spcPct val="104000"/>
                        </a:lnSpc>
                      </a:pPr>
                      <a:r>
                        <a:rPr lang="fr-FR" sz="1000" dirty="0">
                          <a:effectLst/>
                        </a:rPr>
                        <a:t># mv ./</a:t>
                      </a:r>
                      <a:r>
                        <a:rPr lang="fr-FR" sz="1000" dirty="0" err="1">
                          <a:effectLst/>
                        </a:rPr>
                        <a:t>zabbix_proxy.key</a:t>
                      </a:r>
                      <a:r>
                        <a:rPr lang="fr-FR" sz="1000" dirty="0">
                          <a:effectLst/>
                        </a:rPr>
                        <a:t> /</a:t>
                      </a:r>
                      <a:r>
                        <a:rPr lang="fr-FR" sz="1000" dirty="0" err="1">
                          <a:effectLst/>
                        </a:rPr>
                        <a:t>etc</a:t>
                      </a:r>
                      <a:r>
                        <a:rPr lang="fr-FR" sz="1000" dirty="0">
                          <a:effectLst/>
                        </a:rPr>
                        <a:t>/</a:t>
                      </a:r>
                      <a:r>
                        <a:rPr lang="fr-FR" sz="1000" dirty="0" err="1">
                          <a:effectLst/>
                        </a:rPr>
                        <a:t>zabbix</a:t>
                      </a:r>
                      <a:r>
                        <a:rPr lang="fr-FR" sz="1000" dirty="0">
                          <a:effectLst/>
                        </a:rPr>
                        <a:t>/cert/</a:t>
                      </a:r>
                      <a:r>
                        <a:rPr lang="fr-FR" sz="1000" dirty="0" err="1">
                          <a:effectLst/>
                        </a:rPr>
                        <a:t>private</a:t>
                      </a:r>
                      <a:r>
                        <a:rPr lang="fr-FR" sz="1000" dirty="0">
                          <a:effectLst/>
                        </a:rPr>
                        <a:t>/</a:t>
                      </a:r>
                      <a:r>
                        <a:rPr lang="fr-FR" sz="1000" dirty="0" err="1">
                          <a:effectLst/>
                        </a:rPr>
                        <a:t>zabbix_proxy.key</a:t>
                      </a:r>
                      <a:endParaRPr lang="fr-FR" sz="1200" dirty="0">
                        <a:effectLst/>
                      </a:endParaRPr>
                    </a:p>
                    <a:p>
                      <a:pPr>
                        <a:lnSpc>
                          <a:spcPct val="104000"/>
                        </a:lnSpc>
                      </a:pPr>
                      <a:r>
                        <a:rPr lang="fr-FR" sz="1000" dirty="0">
                          <a:effectLst/>
                        </a:rPr>
                        <a:t># chmod 644 /</a:t>
                      </a:r>
                      <a:r>
                        <a:rPr lang="fr-FR" sz="1000" dirty="0" err="1">
                          <a:effectLst/>
                        </a:rPr>
                        <a:t>etc</a:t>
                      </a:r>
                      <a:r>
                        <a:rPr lang="fr-FR" sz="1000" dirty="0">
                          <a:effectLst/>
                        </a:rPr>
                        <a:t>/</a:t>
                      </a:r>
                      <a:r>
                        <a:rPr lang="fr-FR" sz="1000" dirty="0" err="1">
                          <a:effectLst/>
                        </a:rPr>
                        <a:t>zabbix</a:t>
                      </a:r>
                      <a:r>
                        <a:rPr lang="fr-FR" sz="1000" dirty="0">
                          <a:effectLst/>
                        </a:rPr>
                        <a:t>/cert/*.</a:t>
                      </a:r>
                      <a:r>
                        <a:rPr lang="fr-FR" sz="1000" dirty="0" err="1">
                          <a:effectLst/>
                        </a:rPr>
                        <a:t>crt</a:t>
                      </a:r>
                      <a:endParaRPr lang="fr-FR" sz="1200" dirty="0">
                        <a:effectLst/>
                      </a:endParaRPr>
                    </a:p>
                    <a:p>
                      <a:pPr>
                        <a:lnSpc>
                          <a:spcPct val="104000"/>
                        </a:lnSpc>
                      </a:pPr>
                      <a:r>
                        <a:rPr lang="fr-FR" sz="1000" dirty="0">
                          <a:effectLst/>
                        </a:rPr>
                        <a:t># chmod 600 /</a:t>
                      </a:r>
                      <a:r>
                        <a:rPr lang="fr-FR" sz="1000" dirty="0" err="1">
                          <a:effectLst/>
                        </a:rPr>
                        <a:t>etc</a:t>
                      </a:r>
                      <a:r>
                        <a:rPr lang="fr-FR" sz="1000" dirty="0">
                          <a:effectLst/>
                        </a:rPr>
                        <a:t>/</a:t>
                      </a:r>
                      <a:r>
                        <a:rPr lang="fr-FR" sz="1000" dirty="0" err="1">
                          <a:effectLst/>
                        </a:rPr>
                        <a:t>zabbix</a:t>
                      </a:r>
                      <a:r>
                        <a:rPr lang="fr-FR" sz="1000" dirty="0">
                          <a:effectLst/>
                        </a:rPr>
                        <a:t>/cert/</a:t>
                      </a:r>
                      <a:r>
                        <a:rPr lang="fr-FR" sz="1000" dirty="0" err="1">
                          <a:effectLst/>
                        </a:rPr>
                        <a:t>private</a:t>
                      </a:r>
                      <a:r>
                        <a:rPr lang="fr-FR" sz="1000" dirty="0">
                          <a:effectLst/>
                        </a:rPr>
                        <a:t>/*.key</a:t>
                      </a:r>
                      <a:endParaRPr lang="fr-FR" sz="1200" dirty="0">
                        <a:solidFill>
                          <a:srgbClr val="666666"/>
                        </a:solidFill>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406556403"/>
                  </a:ext>
                </a:extLst>
              </a:tr>
            </a:tbl>
          </a:graphicData>
        </a:graphic>
      </p:graphicFrame>
      <p:sp>
        <p:nvSpPr>
          <p:cNvPr id="15" name="ZoneTexte 14">
            <a:extLst>
              <a:ext uri="{FF2B5EF4-FFF2-40B4-BE49-F238E27FC236}">
                <a16:creationId xmlns:a16="http://schemas.microsoft.com/office/drawing/2014/main" id="{E791C681-E393-4F05-800D-B39D5D0FB985}"/>
              </a:ext>
            </a:extLst>
          </p:cNvPr>
          <p:cNvSpPr txBox="1"/>
          <p:nvPr/>
        </p:nvSpPr>
        <p:spPr>
          <a:xfrm>
            <a:off x="8064909" y="2772717"/>
            <a:ext cx="1433947" cy="369332"/>
          </a:xfrm>
          <a:prstGeom prst="rect">
            <a:avLst/>
          </a:prstGeom>
          <a:noFill/>
        </p:spPr>
        <p:txBody>
          <a:bodyPr wrap="square" rtlCol="0">
            <a:spAutoFit/>
          </a:bodyPr>
          <a:lstStyle/>
          <a:p>
            <a:r>
              <a:rPr lang="fr-FR" dirty="0">
                <a:latin typeface="Ubuntu Light" panose="020B0304030602030204" pitchFamily="34" charset="0"/>
              </a:rPr>
              <a:t>Un certificat </a:t>
            </a:r>
          </a:p>
        </p:txBody>
      </p:sp>
      <p:pic>
        <p:nvPicPr>
          <p:cNvPr id="2050" name="Picture 2">
            <a:extLst>
              <a:ext uri="{FF2B5EF4-FFF2-40B4-BE49-F238E27FC236}">
                <a16:creationId xmlns:a16="http://schemas.microsoft.com/office/drawing/2014/main" id="{8E332C8D-EF0A-4BD5-8ED2-6FC53EDC728E}"/>
              </a:ext>
            </a:extLst>
          </p:cNvPr>
          <p:cNvPicPr>
            <a:picLocks noChangeAspect="1" noChangeArrowheads="1"/>
          </p:cNvPicPr>
          <p:nvPr/>
        </p:nvPicPr>
        <p:blipFill rotWithShape="1">
          <a:blip r:embed="rId3"/>
          <a:srcRect t="40724"/>
          <a:stretch/>
        </p:blipFill>
        <p:spPr bwMode="auto">
          <a:xfrm>
            <a:off x="234570" y="4276243"/>
            <a:ext cx="5657849" cy="153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16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555EB-B49F-47B4-929B-4090C3E31DD8}"/>
              </a:ext>
            </a:extLst>
          </p:cNvPr>
          <p:cNvSpPr>
            <a:spLocks noGrp="1"/>
          </p:cNvSpPr>
          <p:nvPr>
            <p:ph type="title"/>
          </p:nvPr>
        </p:nvSpPr>
        <p:spPr/>
        <p:txBody>
          <a:bodyPr/>
          <a:lstStyle/>
          <a:p>
            <a:r>
              <a:rPr lang="fr-FR" dirty="0">
                <a:latin typeface="Ubuntu Light" panose="020B0304030602030204" pitchFamily="34" charset="0"/>
              </a:rPr>
              <a:t>Analyse réseau </a:t>
            </a:r>
          </a:p>
        </p:txBody>
      </p:sp>
      <p:pic>
        <p:nvPicPr>
          <p:cNvPr id="4" name="image3.png">
            <a:extLst>
              <a:ext uri="{FF2B5EF4-FFF2-40B4-BE49-F238E27FC236}">
                <a16:creationId xmlns:a16="http://schemas.microsoft.com/office/drawing/2014/main" id="{77596D40-B2F0-43C8-AA86-179BCDE3721C}"/>
              </a:ext>
            </a:extLst>
          </p:cNvPr>
          <p:cNvPicPr>
            <a:picLocks noGrp="1"/>
          </p:cNvPicPr>
          <p:nvPr>
            <p:ph idx="1"/>
          </p:nvPr>
        </p:nvPicPr>
        <p:blipFill>
          <a:blip r:embed="rId2"/>
          <a:srcRect b="21875"/>
          <a:stretch>
            <a:fillRect/>
          </a:stretch>
        </p:blipFill>
        <p:spPr>
          <a:xfrm>
            <a:off x="581192" y="2337098"/>
            <a:ext cx="5510213" cy="2015827"/>
          </a:xfrm>
          <a:prstGeom prst="rect">
            <a:avLst/>
          </a:prstGeom>
          <a:ln/>
        </p:spPr>
      </p:pic>
      <p:pic>
        <p:nvPicPr>
          <p:cNvPr id="5" name="image11.png">
            <a:extLst>
              <a:ext uri="{FF2B5EF4-FFF2-40B4-BE49-F238E27FC236}">
                <a16:creationId xmlns:a16="http://schemas.microsoft.com/office/drawing/2014/main" id="{C67A33DF-9CD8-4513-B39C-9CB13384D269}"/>
              </a:ext>
            </a:extLst>
          </p:cNvPr>
          <p:cNvPicPr/>
          <p:nvPr/>
        </p:nvPicPr>
        <p:blipFill>
          <a:blip r:embed="rId3"/>
          <a:srcRect/>
          <a:stretch>
            <a:fillRect/>
          </a:stretch>
        </p:blipFill>
        <p:spPr>
          <a:xfrm>
            <a:off x="581192" y="3725995"/>
            <a:ext cx="5510213" cy="2503355"/>
          </a:xfrm>
          <a:prstGeom prst="rect">
            <a:avLst/>
          </a:prstGeom>
          <a:ln/>
        </p:spPr>
      </p:pic>
      <p:pic>
        <p:nvPicPr>
          <p:cNvPr id="6" name="image10.png">
            <a:extLst>
              <a:ext uri="{FF2B5EF4-FFF2-40B4-BE49-F238E27FC236}">
                <a16:creationId xmlns:a16="http://schemas.microsoft.com/office/drawing/2014/main" id="{E968690C-9A7A-46CF-9E68-CC0990957218}"/>
              </a:ext>
            </a:extLst>
          </p:cNvPr>
          <p:cNvPicPr>
            <a:picLocks noChangeAspect="1"/>
          </p:cNvPicPr>
          <p:nvPr/>
        </p:nvPicPr>
        <p:blipFill>
          <a:blip r:embed="rId4"/>
          <a:srcRect/>
          <a:stretch>
            <a:fillRect/>
          </a:stretch>
        </p:blipFill>
        <p:spPr>
          <a:xfrm>
            <a:off x="6224587" y="3087224"/>
            <a:ext cx="5510214" cy="2531402"/>
          </a:xfrm>
          <a:prstGeom prst="rect">
            <a:avLst/>
          </a:prstGeom>
          <a:ln/>
        </p:spPr>
      </p:pic>
      <p:sp>
        <p:nvSpPr>
          <p:cNvPr id="7" name="ZoneTexte 6">
            <a:extLst>
              <a:ext uri="{FF2B5EF4-FFF2-40B4-BE49-F238E27FC236}">
                <a16:creationId xmlns:a16="http://schemas.microsoft.com/office/drawing/2014/main" id="{7E0EDC4C-9159-458A-A759-28E72445D243}"/>
              </a:ext>
            </a:extLst>
          </p:cNvPr>
          <p:cNvSpPr txBox="1"/>
          <p:nvPr/>
        </p:nvSpPr>
        <p:spPr>
          <a:xfrm>
            <a:off x="2372612" y="1967766"/>
            <a:ext cx="1927372" cy="369332"/>
          </a:xfrm>
          <a:prstGeom prst="rect">
            <a:avLst/>
          </a:prstGeom>
          <a:noFill/>
        </p:spPr>
        <p:txBody>
          <a:bodyPr wrap="square" rtlCol="0">
            <a:spAutoFit/>
          </a:bodyPr>
          <a:lstStyle/>
          <a:p>
            <a:r>
              <a:rPr lang="fr-FR" dirty="0">
                <a:latin typeface="Ubuntu Light" panose="020B0304030602030204" pitchFamily="34" charset="0"/>
              </a:rPr>
              <a:t>Sans chiffrement </a:t>
            </a:r>
          </a:p>
        </p:txBody>
      </p:sp>
      <p:sp>
        <p:nvSpPr>
          <p:cNvPr id="8" name="ZoneTexte 7">
            <a:extLst>
              <a:ext uri="{FF2B5EF4-FFF2-40B4-BE49-F238E27FC236}">
                <a16:creationId xmlns:a16="http://schemas.microsoft.com/office/drawing/2014/main" id="{CE2989BF-1B09-438F-A4F1-4DBA463ADE19}"/>
              </a:ext>
            </a:extLst>
          </p:cNvPr>
          <p:cNvSpPr txBox="1"/>
          <p:nvPr/>
        </p:nvSpPr>
        <p:spPr>
          <a:xfrm>
            <a:off x="8115300" y="2717892"/>
            <a:ext cx="2219325" cy="369332"/>
          </a:xfrm>
          <a:prstGeom prst="rect">
            <a:avLst/>
          </a:prstGeom>
          <a:noFill/>
        </p:spPr>
        <p:txBody>
          <a:bodyPr wrap="square" rtlCol="0">
            <a:spAutoFit/>
          </a:bodyPr>
          <a:lstStyle/>
          <a:p>
            <a:r>
              <a:rPr lang="fr-FR" dirty="0">
                <a:latin typeface="Ubuntu Light" panose="020B0304030602030204" pitchFamily="34" charset="0"/>
              </a:rPr>
              <a:t>Avec chiffrement </a:t>
            </a:r>
          </a:p>
        </p:txBody>
      </p:sp>
    </p:spTree>
    <p:extLst>
      <p:ext uri="{BB962C8B-B14F-4D97-AF65-F5344CB8AC3E}">
        <p14:creationId xmlns:p14="http://schemas.microsoft.com/office/powerpoint/2010/main" val="3706144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0E2455-95E3-4CE3-B08B-ECAE93CF546A}"/>
              </a:ext>
            </a:extLst>
          </p:cNvPr>
          <p:cNvSpPr>
            <a:spLocks noGrp="1"/>
          </p:cNvSpPr>
          <p:nvPr>
            <p:ph type="title"/>
          </p:nvPr>
        </p:nvSpPr>
        <p:spPr/>
        <p:txBody>
          <a:bodyPr/>
          <a:lstStyle/>
          <a:p>
            <a:r>
              <a:rPr lang="fr-FR" dirty="0">
                <a:latin typeface="Ubuntu Light" panose="020B0304030602030204" pitchFamily="34" charset="0"/>
              </a:rPr>
              <a:t>SNMPV3</a:t>
            </a:r>
          </a:p>
        </p:txBody>
      </p:sp>
      <p:sp>
        <p:nvSpPr>
          <p:cNvPr id="3" name="Espace réservé du contenu 2">
            <a:extLst>
              <a:ext uri="{FF2B5EF4-FFF2-40B4-BE49-F238E27FC236}">
                <a16:creationId xmlns:a16="http://schemas.microsoft.com/office/drawing/2014/main" id="{F197CB70-0983-4523-BD6A-2553D03B34E3}"/>
              </a:ext>
            </a:extLst>
          </p:cNvPr>
          <p:cNvSpPr>
            <a:spLocks noGrp="1"/>
          </p:cNvSpPr>
          <p:nvPr>
            <p:ph idx="1"/>
          </p:nvPr>
        </p:nvSpPr>
        <p:spPr>
          <a:xfrm>
            <a:off x="446111" y="2066353"/>
            <a:ext cx="9643463" cy="1269129"/>
          </a:xfrm>
        </p:spPr>
        <p:txBody>
          <a:bodyPr>
            <a:normAutofit/>
          </a:bodyPr>
          <a:lstStyle/>
          <a:p>
            <a:r>
              <a:rPr lang="fr-FR" dirty="0">
                <a:solidFill>
                  <a:schemeClr val="tx1"/>
                </a:solidFill>
              </a:rPr>
              <a:t>Intégrité et Chiffrement</a:t>
            </a:r>
          </a:p>
          <a:p>
            <a:r>
              <a:rPr lang="fr-FR" dirty="0">
                <a:solidFill>
                  <a:schemeClr val="tx1"/>
                </a:solidFill>
              </a:rPr>
              <a:t>Template Zabbix déjà compatible</a:t>
            </a:r>
          </a:p>
          <a:p>
            <a:pPr lvl="1"/>
            <a:r>
              <a:rPr lang="fr-FR" i="1" dirty="0">
                <a:solidFill>
                  <a:schemeClr val="tx1"/>
                </a:solidFill>
              </a:rPr>
              <a:t>Pas de support sur Windows</a:t>
            </a:r>
          </a:p>
          <a:p>
            <a:pPr lvl="1"/>
            <a:endParaRPr lang="fr-FR" dirty="0">
              <a:solidFill>
                <a:schemeClr val="tx1"/>
              </a:solidFill>
            </a:endParaRPr>
          </a:p>
        </p:txBody>
      </p:sp>
      <p:pic>
        <p:nvPicPr>
          <p:cNvPr id="5" name="Image 4">
            <a:extLst>
              <a:ext uri="{FF2B5EF4-FFF2-40B4-BE49-F238E27FC236}">
                <a16:creationId xmlns:a16="http://schemas.microsoft.com/office/drawing/2014/main" id="{30BC3D01-D72B-470F-B51E-55FAA027D967}"/>
              </a:ext>
            </a:extLst>
          </p:cNvPr>
          <p:cNvPicPr>
            <a:picLocks noChangeAspect="1"/>
          </p:cNvPicPr>
          <p:nvPr/>
        </p:nvPicPr>
        <p:blipFill>
          <a:blip r:embed="rId2"/>
          <a:stretch>
            <a:fillRect/>
          </a:stretch>
        </p:blipFill>
        <p:spPr>
          <a:xfrm>
            <a:off x="5179297" y="1947394"/>
            <a:ext cx="6431511" cy="2464447"/>
          </a:xfrm>
          <a:prstGeom prst="rect">
            <a:avLst/>
          </a:prstGeom>
          <a:ln>
            <a:noFill/>
          </a:ln>
          <a:effectLst>
            <a:outerShdw blurRad="292100" dist="139700" dir="2700000" algn="tl" rotWithShape="0">
              <a:srgbClr val="333333">
                <a:alpha val="65000"/>
              </a:srgbClr>
            </a:outerShdw>
          </a:effectLst>
        </p:spPr>
      </p:pic>
      <p:pic>
        <p:nvPicPr>
          <p:cNvPr id="6" name="image12.png">
            <a:extLst>
              <a:ext uri="{FF2B5EF4-FFF2-40B4-BE49-F238E27FC236}">
                <a16:creationId xmlns:a16="http://schemas.microsoft.com/office/drawing/2014/main" id="{E8D31ECB-BE13-400E-99B8-047BB30E22EE}"/>
              </a:ext>
            </a:extLst>
          </p:cNvPr>
          <p:cNvPicPr/>
          <p:nvPr/>
        </p:nvPicPr>
        <p:blipFill>
          <a:blip r:embed="rId3"/>
          <a:srcRect/>
          <a:stretch>
            <a:fillRect/>
          </a:stretch>
        </p:blipFill>
        <p:spPr>
          <a:xfrm>
            <a:off x="466544" y="4643279"/>
            <a:ext cx="5943600" cy="787400"/>
          </a:xfrm>
          <a:prstGeom prst="rect">
            <a:avLst/>
          </a:prstGeom>
          <a:ln>
            <a:noFill/>
          </a:ln>
          <a:effectLst>
            <a:outerShdw blurRad="292100" dist="139700" dir="2700000" algn="tl" rotWithShape="0">
              <a:srgbClr val="333333">
                <a:alpha val="65000"/>
              </a:srgbClr>
            </a:outerShdw>
          </a:effectLst>
        </p:spPr>
      </p:pic>
      <p:pic>
        <p:nvPicPr>
          <p:cNvPr id="7" name="image8.png">
            <a:extLst>
              <a:ext uri="{FF2B5EF4-FFF2-40B4-BE49-F238E27FC236}">
                <a16:creationId xmlns:a16="http://schemas.microsoft.com/office/drawing/2014/main" id="{92C1C246-C62E-4A71-A814-FDF0B0A39F59}"/>
              </a:ext>
            </a:extLst>
          </p:cNvPr>
          <p:cNvPicPr/>
          <p:nvPr/>
        </p:nvPicPr>
        <p:blipFill>
          <a:blip r:embed="rId4"/>
          <a:srcRect/>
          <a:stretch>
            <a:fillRect/>
          </a:stretch>
        </p:blipFill>
        <p:spPr>
          <a:xfrm>
            <a:off x="5423252" y="5662117"/>
            <a:ext cx="5943600" cy="58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2056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Espace réservé au contenu 4" descr="Valeurs numériqu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e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rtl="0"/>
            <a:r>
              <a:rPr lang="fr-FR" dirty="0">
                <a:latin typeface="Ubuntu Light" panose="020B0304030602030204" pitchFamily="34" charset="0"/>
              </a:rPr>
              <a:t>Sommaire</a:t>
            </a:r>
          </a:p>
        </p:txBody>
      </p:sp>
      <p:graphicFrame>
        <p:nvGraphicFramePr>
          <p:cNvPr id="6" name="Espace réservé au contenu 5" descr="Graphique 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243951754"/>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4A747-53A8-4A70-8AF1-DDDEA713B486}"/>
              </a:ext>
            </a:extLst>
          </p:cNvPr>
          <p:cNvSpPr>
            <a:spLocks noGrp="1"/>
          </p:cNvSpPr>
          <p:nvPr>
            <p:ph type="title"/>
          </p:nvPr>
        </p:nvSpPr>
        <p:spPr>
          <a:xfrm>
            <a:off x="581192" y="702156"/>
            <a:ext cx="11029616" cy="1013800"/>
          </a:xfrm>
        </p:spPr>
        <p:txBody>
          <a:bodyPr>
            <a:normAutofit/>
          </a:bodyPr>
          <a:lstStyle/>
          <a:p>
            <a:r>
              <a:rPr lang="fr-FR" dirty="0">
                <a:latin typeface="Ubuntu Light" panose="020B0304030602030204" pitchFamily="34" charset="0"/>
              </a:rPr>
              <a:t>Suggestion supplémentaire</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38182053-162D-4C55-BB78-E64486B271F3}"/>
              </a:ext>
            </a:extLst>
          </p:cNvPr>
          <p:cNvPicPr>
            <a:picLocks noChangeAspect="1"/>
          </p:cNvPicPr>
          <p:nvPr/>
        </p:nvPicPr>
        <p:blipFill>
          <a:blip r:embed="rId2"/>
          <a:stretch>
            <a:fillRect/>
          </a:stretch>
        </p:blipFill>
        <p:spPr>
          <a:xfrm>
            <a:off x="657225" y="2713450"/>
            <a:ext cx="4962525" cy="2944431"/>
          </a:xfrm>
          <a:prstGeom prst="rect">
            <a:avLst/>
          </a:prstGeom>
        </p:spPr>
      </p:pic>
      <p:sp>
        <p:nvSpPr>
          <p:cNvPr id="3" name="Espace réservé du contenu 2">
            <a:extLst>
              <a:ext uri="{FF2B5EF4-FFF2-40B4-BE49-F238E27FC236}">
                <a16:creationId xmlns:a16="http://schemas.microsoft.com/office/drawing/2014/main" id="{4F7CD408-9EE0-4DB9-8FBA-CC069AD7AF98}"/>
              </a:ext>
            </a:extLst>
          </p:cNvPr>
          <p:cNvSpPr>
            <a:spLocks noGrp="1"/>
          </p:cNvSpPr>
          <p:nvPr>
            <p:ph idx="1"/>
          </p:nvPr>
        </p:nvSpPr>
        <p:spPr>
          <a:xfrm>
            <a:off x="6335805" y="2180496"/>
            <a:ext cx="5275001" cy="4045683"/>
          </a:xfrm>
        </p:spPr>
        <p:txBody>
          <a:bodyPr>
            <a:normAutofit/>
          </a:bodyPr>
          <a:lstStyle/>
          <a:p>
            <a:r>
              <a:rPr lang="fr-FR" dirty="0">
                <a:solidFill>
                  <a:schemeClr val="tx1"/>
                </a:solidFill>
                <a:latin typeface="Ubuntu Light" panose="020B0304030602030204" pitchFamily="34" charset="0"/>
              </a:rPr>
              <a:t>Utilisation de PostgreSQL + </a:t>
            </a:r>
            <a:r>
              <a:rPr lang="fr-FR" dirty="0" err="1">
                <a:solidFill>
                  <a:schemeClr val="tx1"/>
                </a:solidFill>
                <a:latin typeface="Ubuntu Light" panose="020B0304030602030204" pitchFamily="34" charset="0"/>
              </a:rPr>
              <a:t>TimescaleDB</a:t>
            </a:r>
            <a:endParaRPr lang="fr-FR" dirty="0">
              <a:solidFill>
                <a:schemeClr val="tx1"/>
              </a:solidFill>
              <a:latin typeface="Ubuntu Light" panose="020B0304030602030204" pitchFamily="34" charset="0"/>
            </a:endParaRPr>
          </a:p>
          <a:p>
            <a:pPr lvl="1"/>
            <a:r>
              <a:rPr lang="fr-FR" dirty="0">
                <a:solidFill>
                  <a:schemeClr val="tx1"/>
                </a:solidFill>
                <a:latin typeface="Ubuntu Light" panose="020B0304030602030204" pitchFamily="34" charset="0"/>
              </a:rPr>
              <a:t>Avantage vs MySQL</a:t>
            </a:r>
          </a:p>
          <a:p>
            <a:pPr lvl="2"/>
            <a:r>
              <a:rPr lang="fr-FR" dirty="0">
                <a:solidFill>
                  <a:schemeClr val="tx1"/>
                </a:solidFill>
                <a:latin typeface="Ubuntu Light" panose="020B0304030602030204" pitchFamily="34" charset="0"/>
              </a:rPr>
              <a:t>Meilleure performance globale</a:t>
            </a:r>
          </a:p>
          <a:p>
            <a:pPr lvl="2"/>
            <a:r>
              <a:rPr lang="fr-FR" dirty="0">
                <a:solidFill>
                  <a:schemeClr val="tx1"/>
                </a:solidFill>
                <a:latin typeface="Ubuntu Light" panose="020B0304030602030204" pitchFamily="34" charset="0"/>
              </a:rPr>
              <a:t>Support de la compression (jusqu’à 96% de gain réel)</a:t>
            </a:r>
          </a:p>
          <a:p>
            <a:pPr lvl="2"/>
            <a:r>
              <a:rPr lang="fr-FR" dirty="0">
                <a:solidFill>
                  <a:schemeClr val="tx1"/>
                </a:solidFill>
                <a:latin typeface="Ubuntu Light" panose="020B0304030602030204" pitchFamily="34" charset="0"/>
              </a:rPr>
              <a:t>Support des sauvegardes à chaud</a:t>
            </a:r>
          </a:p>
          <a:p>
            <a:pPr lvl="2"/>
            <a:r>
              <a:rPr lang="fr-FR" dirty="0">
                <a:solidFill>
                  <a:schemeClr val="tx1"/>
                </a:solidFill>
                <a:latin typeface="Ubuntu Light" panose="020B0304030602030204" pitchFamily="34" charset="0"/>
              </a:rPr>
              <a:t>Performant « out of the box »</a:t>
            </a:r>
          </a:p>
          <a:p>
            <a:pPr lvl="2"/>
            <a:r>
              <a:rPr lang="fr-FR" dirty="0">
                <a:solidFill>
                  <a:schemeClr val="tx1"/>
                </a:solidFill>
                <a:latin typeface="Ubuntu Light" panose="020B0304030602030204" pitchFamily="34" charset="0"/>
              </a:rPr>
              <a:t>Partitionnement automatique</a:t>
            </a:r>
          </a:p>
          <a:p>
            <a:pPr marL="630000" lvl="2" indent="0">
              <a:buNone/>
            </a:pPr>
            <a:endParaRPr lang="fr-FR" dirty="0">
              <a:solidFill>
                <a:schemeClr val="tx1"/>
              </a:solidFill>
              <a:latin typeface="Ubuntu Light" panose="020B0304030602030204" pitchFamily="34" charset="0"/>
            </a:endParaRPr>
          </a:p>
        </p:txBody>
      </p:sp>
    </p:spTree>
    <p:extLst>
      <p:ext uri="{BB962C8B-B14F-4D97-AF65-F5344CB8AC3E}">
        <p14:creationId xmlns:p14="http://schemas.microsoft.com/office/powerpoint/2010/main" val="1944496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5767791-0F7D-448E-AC68-F880080C4ACC}"/>
              </a:ext>
            </a:extLst>
          </p:cNvPr>
          <p:cNvSpPr>
            <a:spLocks noGrp="1"/>
          </p:cNvSpPr>
          <p:nvPr>
            <p:ph type="title"/>
          </p:nvPr>
        </p:nvSpPr>
        <p:spPr>
          <a:xfrm>
            <a:off x="643468" y="1033389"/>
            <a:ext cx="4826256" cy="4825409"/>
          </a:xfrm>
        </p:spPr>
        <p:txBody>
          <a:bodyPr anchor="ctr">
            <a:normAutofit/>
          </a:bodyPr>
          <a:lstStyle/>
          <a:p>
            <a:r>
              <a:rPr lang="fr-FR" sz="5000" dirty="0">
                <a:solidFill>
                  <a:srgbClr val="FFFFFF"/>
                </a:solidFill>
                <a:latin typeface="Ubuntu Light" panose="020B0304030602030204" pitchFamily="34" charset="0"/>
              </a:rPr>
              <a:t>Sources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BF12CB1F-FB52-4EA6-94FB-8418CDC0437A}"/>
              </a:ext>
            </a:extLst>
          </p:cNvPr>
          <p:cNvSpPr>
            <a:spLocks noGrp="1"/>
          </p:cNvSpPr>
          <p:nvPr>
            <p:ph idx="1"/>
          </p:nvPr>
        </p:nvSpPr>
        <p:spPr>
          <a:xfrm>
            <a:off x="6782774" y="2032591"/>
            <a:ext cx="4855037" cy="4825409"/>
          </a:xfrm>
          <a:ln w="57150">
            <a:noFill/>
          </a:ln>
        </p:spPr>
        <p:txBody>
          <a:bodyPr anchor="ctr">
            <a:normAutofit/>
          </a:bodyPr>
          <a:lstStyle/>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kalanda.net</a:t>
            </a:r>
          </a:p>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wiki.monitoring-fr.org</a:t>
            </a:r>
          </a:p>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wikipedia.org</a:t>
            </a:r>
          </a:p>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zabbix.com</a:t>
            </a:r>
          </a:p>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bestmonitoringtools.com</a:t>
            </a:r>
          </a:p>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dev.mysql.com</a:t>
            </a:r>
          </a:p>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mariadb.com</a:t>
            </a:r>
          </a:p>
          <a:p>
            <a:pPr>
              <a:buFont typeface="Courier New" panose="02070309020205020404" pitchFamily="49" charset="0"/>
              <a:buChar char="o"/>
            </a:pPr>
            <a:r>
              <a:rPr lang="fr-FR" sz="2000" dirty="0">
                <a:solidFill>
                  <a:schemeClr val="accent2">
                    <a:lumMod val="50000"/>
                  </a:schemeClr>
                </a:solidFill>
                <a:latin typeface="Ubuntu Light" panose="020B0304030602030204" pitchFamily="34" charset="0"/>
              </a:rPr>
              <a:t>Github.com</a:t>
            </a:r>
          </a:p>
          <a:p>
            <a:pPr>
              <a:buFont typeface="Courier New" panose="02070309020205020404" pitchFamily="49" charset="0"/>
              <a:buChar char="o"/>
            </a:pPr>
            <a:endParaRPr lang="fr-FR" sz="2000" dirty="0">
              <a:solidFill>
                <a:schemeClr val="accent2">
                  <a:lumMod val="50000"/>
                </a:schemeClr>
              </a:solidFill>
              <a:latin typeface="Ubuntu Light" panose="020B0304030602030204" pitchFamily="34" charset="0"/>
            </a:endParaRPr>
          </a:p>
          <a:p>
            <a:pPr>
              <a:buFont typeface="Courier New" panose="02070309020205020404" pitchFamily="49" charset="0"/>
              <a:buChar char="o"/>
            </a:pPr>
            <a:endParaRPr lang="fr-FR" sz="2000" dirty="0">
              <a:solidFill>
                <a:schemeClr val="accent2">
                  <a:lumMod val="50000"/>
                </a:schemeClr>
              </a:solidFill>
              <a:latin typeface="Ubuntu Light" panose="020B0304030602030204" pitchFamily="34" charset="0"/>
            </a:endParaRPr>
          </a:p>
          <a:p>
            <a:pPr>
              <a:buFont typeface="Courier New" panose="02070309020205020404" pitchFamily="49" charset="0"/>
              <a:buChar char="o"/>
            </a:pPr>
            <a:endParaRPr lang="fr-FR" sz="2000" dirty="0">
              <a:solidFill>
                <a:schemeClr val="accent2">
                  <a:lumMod val="50000"/>
                </a:schemeClr>
              </a:solidFill>
              <a:latin typeface="Ubuntu Light" panose="020B0304030602030204" pitchFamily="34" charset="0"/>
            </a:endParaRPr>
          </a:p>
          <a:p>
            <a:pPr>
              <a:buFont typeface="Courier New" panose="02070309020205020404" pitchFamily="49" charset="0"/>
              <a:buChar char="o"/>
            </a:pPr>
            <a:endParaRPr lang="fr-FR" sz="2000" dirty="0">
              <a:solidFill>
                <a:schemeClr val="accent2">
                  <a:lumMod val="50000"/>
                </a:schemeClr>
              </a:solidFill>
              <a:latin typeface="Ubuntu Light" panose="020B0304030602030204" pitchFamily="34" charset="0"/>
            </a:endParaRPr>
          </a:p>
          <a:p>
            <a:pPr>
              <a:buFont typeface="Courier New" panose="02070309020205020404" pitchFamily="49" charset="0"/>
              <a:buChar char="o"/>
            </a:pPr>
            <a:endParaRPr lang="fr-FR" sz="2000" dirty="0">
              <a:solidFill>
                <a:schemeClr val="accent2">
                  <a:lumMod val="50000"/>
                </a:schemeClr>
              </a:solidFill>
              <a:latin typeface="Ubuntu Light" panose="020B0304030602030204" pitchFamily="34" charset="0"/>
            </a:endParaRPr>
          </a:p>
        </p:txBody>
      </p:sp>
    </p:spTree>
    <p:extLst>
      <p:ext uri="{BB962C8B-B14F-4D97-AF65-F5344CB8AC3E}">
        <p14:creationId xmlns:p14="http://schemas.microsoft.com/office/powerpoint/2010/main" val="838062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5" name="Image 4" descr="Valeurs numériqu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fr-FR" dirty="0">
                <a:solidFill>
                  <a:srgbClr val="FFFFFF"/>
                </a:solidFill>
                <a:latin typeface="Ubuntu Light" panose="020B0304030602030204" pitchFamily="34" charset="0"/>
              </a:rPr>
              <a:t>Merci de votre attention</a:t>
            </a:r>
          </a:p>
        </p:txBody>
      </p:sp>
      <p:grpSp>
        <p:nvGrpSpPr>
          <p:cNvPr id="14" name="Groupe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0D9E9-C5EB-4740-ABAB-9CC9617B1D0F}"/>
              </a:ext>
            </a:extLst>
          </p:cNvPr>
          <p:cNvSpPr>
            <a:spLocks noGrp="1"/>
          </p:cNvSpPr>
          <p:nvPr>
            <p:ph type="title"/>
          </p:nvPr>
        </p:nvSpPr>
        <p:spPr/>
        <p:txBody>
          <a:bodyPr/>
          <a:lstStyle/>
          <a:p>
            <a:r>
              <a:rPr lang="fr-FR" dirty="0">
                <a:latin typeface="Ubuntu Light" panose="020B0304030602030204" pitchFamily="34" charset="0"/>
              </a:rPr>
              <a:t>Présentation de l’entreprise</a:t>
            </a:r>
          </a:p>
        </p:txBody>
      </p:sp>
      <p:pic>
        <p:nvPicPr>
          <p:cNvPr id="4" name="Espace réservé du contenu 5">
            <a:extLst>
              <a:ext uri="{FF2B5EF4-FFF2-40B4-BE49-F238E27FC236}">
                <a16:creationId xmlns:a16="http://schemas.microsoft.com/office/drawing/2014/main" id="{759D3EA5-7135-47E2-87C3-838DCF76D6FC}"/>
              </a:ext>
            </a:extLst>
          </p:cNvPr>
          <p:cNvPicPr>
            <a:picLocks noChangeAspect="1"/>
          </p:cNvPicPr>
          <p:nvPr/>
        </p:nvPicPr>
        <p:blipFill>
          <a:blip r:embed="rId3"/>
          <a:srcRect/>
          <a:stretch/>
        </p:blipFill>
        <p:spPr>
          <a:xfrm>
            <a:off x="8056871" y="930547"/>
            <a:ext cx="3381895" cy="557018"/>
          </a:xfrm>
          <a:prstGeom prst="rect">
            <a:avLst/>
          </a:prstGeom>
          <a:ln>
            <a:noFill/>
          </a:ln>
          <a:effectLst>
            <a:outerShdw blurRad="292100" dist="139700" dir="2700000" algn="tl" rotWithShape="0">
              <a:srgbClr val="333333">
                <a:alpha val="65000"/>
              </a:srgbClr>
            </a:outerShdw>
          </a:effectLst>
        </p:spPr>
      </p:pic>
      <p:sp>
        <p:nvSpPr>
          <p:cNvPr id="5" name="Espace réservé du contenu 4">
            <a:extLst>
              <a:ext uri="{FF2B5EF4-FFF2-40B4-BE49-F238E27FC236}">
                <a16:creationId xmlns:a16="http://schemas.microsoft.com/office/drawing/2014/main" id="{71A6CBD9-671B-4537-BA18-24F598E1C557}"/>
              </a:ext>
            </a:extLst>
          </p:cNvPr>
          <p:cNvSpPr txBox="1">
            <a:spLocks noGrp="1"/>
          </p:cNvSpPr>
          <p:nvPr>
            <p:ph idx="1"/>
          </p:nvPr>
        </p:nvSpPr>
        <p:spPr>
          <a:xfrm>
            <a:off x="581192" y="1988879"/>
            <a:ext cx="5076291" cy="2268313"/>
          </a:xfrm>
          <a:prstGeom prst="rect">
            <a:avLst/>
          </a:prstGeom>
          <a:noFill/>
        </p:spPr>
        <p:txBody>
          <a:bodyPr wrap="square" rtlCol="0">
            <a:spAutoFit/>
          </a:bodyPr>
          <a:lstStyle/>
          <a:p>
            <a:pPr marL="285750" indent="-285750">
              <a:buFontTx/>
              <a:buChar char="-"/>
            </a:pPr>
            <a:r>
              <a:rPr lang="fr-FR" dirty="0">
                <a:solidFill>
                  <a:schemeClr val="tx1"/>
                </a:solidFill>
                <a:latin typeface="Ubuntu Light" panose="020B0304030602030204" pitchFamily="34" charset="0"/>
              </a:rPr>
              <a:t>Fondée en 1996 par monsieur Jaubert</a:t>
            </a:r>
          </a:p>
          <a:p>
            <a:pPr marL="742950" lvl="1" indent="-285750">
              <a:buFontTx/>
              <a:buChar char="-"/>
            </a:pPr>
            <a:r>
              <a:rPr lang="fr-FR" dirty="0">
                <a:solidFill>
                  <a:schemeClr val="tx1"/>
                </a:solidFill>
                <a:latin typeface="Ubuntu Light" panose="020B0304030602030204" pitchFamily="34" charset="0"/>
              </a:rPr>
              <a:t>Conception de logiciels</a:t>
            </a:r>
          </a:p>
          <a:p>
            <a:pPr marL="285750" indent="-285750">
              <a:buFontTx/>
              <a:buChar char="-"/>
            </a:pPr>
            <a:r>
              <a:rPr lang="fr-FR" dirty="0">
                <a:solidFill>
                  <a:schemeClr val="tx1"/>
                </a:solidFill>
                <a:latin typeface="Ubuntu Light" panose="020B0304030602030204" pitchFamily="34" charset="0"/>
              </a:rPr>
              <a:t>Réorientation en 2001</a:t>
            </a:r>
          </a:p>
          <a:p>
            <a:pPr marL="742950" lvl="1" indent="-285750">
              <a:buFontTx/>
              <a:buChar char="-"/>
            </a:pPr>
            <a:r>
              <a:rPr lang="fr-FR" dirty="0">
                <a:solidFill>
                  <a:schemeClr val="tx1"/>
                </a:solidFill>
                <a:latin typeface="Ubuntu Light" panose="020B0304030602030204" pitchFamily="34" charset="0"/>
              </a:rPr>
              <a:t>Hébergement </a:t>
            </a:r>
          </a:p>
          <a:p>
            <a:pPr marL="742950" lvl="1" indent="-285750">
              <a:buFontTx/>
              <a:buChar char="-"/>
            </a:pPr>
            <a:r>
              <a:rPr lang="fr-FR" dirty="0">
                <a:solidFill>
                  <a:schemeClr val="tx1"/>
                </a:solidFill>
                <a:latin typeface="Ubuntu Light" panose="020B0304030602030204" pitchFamily="34" charset="0"/>
              </a:rPr>
              <a:t>WEBDEV, PHP/MySQL, .NET, HTML etc…</a:t>
            </a:r>
          </a:p>
          <a:p>
            <a:pPr marL="742950" lvl="1" indent="-285750">
              <a:buFontTx/>
              <a:buChar char="-"/>
            </a:pPr>
            <a:r>
              <a:rPr lang="fr-FR" dirty="0">
                <a:solidFill>
                  <a:schemeClr val="tx1"/>
                </a:solidFill>
                <a:latin typeface="Ubuntu Light" panose="020B0304030602030204" pitchFamily="34" charset="0"/>
              </a:rPr>
              <a:t>VPS / Dédié</a:t>
            </a:r>
          </a:p>
        </p:txBody>
      </p:sp>
      <p:sp>
        <p:nvSpPr>
          <p:cNvPr id="6" name="ZoneTexte 5">
            <a:extLst>
              <a:ext uri="{FF2B5EF4-FFF2-40B4-BE49-F238E27FC236}">
                <a16:creationId xmlns:a16="http://schemas.microsoft.com/office/drawing/2014/main" id="{D8A3C094-7958-4B43-BEDD-DCAC712F18BD}"/>
              </a:ext>
            </a:extLst>
          </p:cNvPr>
          <p:cNvSpPr txBox="1"/>
          <p:nvPr/>
        </p:nvSpPr>
        <p:spPr>
          <a:xfrm>
            <a:off x="994327" y="4530115"/>
            <a:ext cx="4663156" cy="1200329"/>
          </a:xfrm>
          <a:prstGeom prst="rect">
            <a:avLst/>
          </a:prstGeom>
          <a:noFill/>
        </p:spPr>
        <p:txBody>
          <a:bodyPr wrap="square" rtlCol="0">
            <a:spAutoFit/>
          </a:bodyPr>
          <a:lstStyle/>
          <a:p>
            <a:r>
              <a:rPr lang="fr-FR" dirty="0">
                <a:latin typeface="Ubuntu" panose="020B0504030602030204" pitchFamily="34" charset="0"/>
              </a:rPr>
              <a:t>Aujourd’hui Kalanda, c’est :</a:t>
            </a:r>
          </a:p>
          <a:p>
            <a:pPr marL="285750" indent="-285750">
              <a:buFont typeface="Arial" panose="020B0604020202020204" pitchFamily="34" charset="0"/>
              <a:buChar char="•"/>
            </a:pPr>
            <a:r>
              <a:rPr lang="fr-FR" dirty="0">
                <a:latin typeface="Ubuntu" panose="020B0504030602030204" pitchFamily="34" charset="0"/>
              </a:rPr>
              <a:t>7 employés dont 5 techniciens</a:t>
            </a:r>
          </a:p>
          <a:p>
            <a:pPr marL="285750" indent="-285750">
              <a:buFont typeface="Arial" panose="020B0604020202020204" pitchFamily="34" charset="0"/>
              <a:buChar char="•"/>
            </a:pPr>
            <a:r>
              <a:rPr lang="fr-FR" dirty="0">
                <a:latin typeface="Ubuntu" panose="020B0504030602030204" pitchFamily="34" charset="0"/>
              </a:rPr>
              <a:t>Plus de 1200 serveurs en productions</a:t>
            </a:r>
          </a:p>
          <a:p>
            <a:pPr marL="285750" indent="-285750">
              <a:buFont typeface="Arial" panose="020B0604020202020204" pitchFamily="34" charset="0"/>
              <a:buChar char="•"/>
            </a:pPr>
            <a:r>
              <a:rPr lang="fr-FR" dirty="0">
                <a:latin typeface="Ubuntu" panose="020B0504030602030204" pitchFamily="34" charset="0"/>
              </a:rPr>
              <a:t>Plus de 30 services disponibles</a:t>
            </a:r>
          </a:p>
        </p:txBody>
      </p:sp>
      <p:pic>
        <p:nvPicPr>
          <p:cNvPr id="7" name="Image 6" descr="Une image contenant texte, intérieur, encombré&#10;&#10;Description générée automatiquement">
            <a:extLst>
              <a:ext uri="{FF2B5EF4-FFF2-40B4-BE49-F238E27FC236}">
                <a16:creationId xmlns:a16="http://schemas.microsoft.com/office/drawing/2014/main" id="{10964324-1672-45B2-8BDB-82760227969C}"/>
              </a:ext>
            </a:extLst>
          </p:cNvPr>
          <p:cNvPicPr>
            <a:picLocks noChangeAspect="1"/>
          </p:cNvPicPr>
          <p:nvPr/>
        </p:nvPicPr>
        <p:blipFill>
          <a:blip r:embed="rId4"/>
          <a:stretch>
            <a:fillRect/>
          </a:stretch>
        </p:blipFill>
        <p:spPr>
          <a:xfrm>
            <a:off x="6335915" y="2213849"/>
            <a:ext cx="5274893" cy="3516595"/>
          </a:xfrm>
          <a:prstGeom prst="rect">
            <a:avLst/>
          </a:prstGeom>
          <a:ln>
            <a:noFill/>
          </a:ln>
          <a:effectLst>
            <a:softEdge rad="112500"/>
          </a:effectLst>
        </p:spPr>
      </p:pic>
    </p:spTree>
    <p:extLst>
      <p:ext uri="{BB962C8B-B14F-4D97-AF65-F5344CB8AC3E}">
        <p14:creationId xmlns:p14="http://schemas.microsoft.com/office/powerpoint/2010/main" val="3568472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10;&#10;Description générée automatiquement">
            <a:extLst>
              <a:ext uri="{FF2B5EF4-FFF2-40B4-BE49-F238E27FC236}">
                <a16:creationId xmlns:a16="http://schemas.microsoft.com/office/drawing/2014/main" id="{7DD3F4C6-DA45-4EAF-BB7F-760C27286B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65929" y="2131453"/>
            <a:ext cx="8430821" cy="3796000"/>
          </a:xfrm>
          <a:prstGeom prst="rect">
            <a:avLst/>
          </a:prstGeom>
        </p:spPr>
      </p:pic>
      <p:sp>
        <p:nvSpPr>
          <p:cNvPr id="2" name="Titre 1">
            <a:extLst>
              <a:ext uri="{FF2B5EF4-FFF2-40B4-BE49-F238E27FC236}">
                <a16:creationId xmlns:a16="http://schemas.microsoft.com/office/drawing/2014/main" id="{3570D9E9-C5EB-4740-ABAB-9CC9617B1D0F}"/>
              </a:ext>
            </a:extLst>
          </p:cNvPr>
          <p:cNvSpPr>
            <a:spLocks noGrp="1"/>
          </p:cNvSpPr>
          <p:nvPr>
            <p:ph type="title"/>
          </p:nvPr>
        </p:nvSpPr>
        <p:spPr/>
        <p:txBody>
          <a:bodyPr/>
          <a:lstStyle/>
          <a:p>
            <a:r>
              <a:rPr lang="fr-FR" dirty="0">
                <a:latin typeface="Ubuntu Light" panose="020B0304030602030204" pitchFamily="34" charset="0"/>
              </a:rPr>
              <a:t>Présentation Du travail demandé </a:t>
            </a:r>
          </a:p>
        </p:txBody>
      </p:sp>
      <p:pic>
        <p:nvPicPr>
          <p:cNvPr id="4" name="Espace réservé du contenu 5">
            <a:extLst>
              <a:ext uri="{FF2B5EF4-FFF2-40B4-BE49-F238E27FC236}">
                <a16:creationId xmlns:a16="http://schemas.microsoft.com/office/drawing/2014/main" id="{759D3EA5-7135-47E2-87C3-838DCF76D6FC}"/>
              </a:ext>
            </a:extLst>
          </p:cNvPr>
          <p:cNvPicPr>
            <a:picLocks noChangeAspect="1"/>
          </p:cNvPicPr>
          <p:nvPr/>
        </p:nvPicPr>
        <p:blipFill>
          <a:blip r:embed="rId3"/>
          <a:srcRect/>
          <a:stretch/>
        </p:blipFill>
        <p:spPr>
          <a:xfrm>
            <a:off x="8056871" y="930547"/>
            <a:ext cx="3381895" cy="557018"/>
          </a:xfrm>
          <a:prstGeom prst="rect">
            <a:avLst/>
          </a:prstGeom>
          <a:ln>
            <a:noFill/>
          </a:ln>
          <a:effectLst>
            <a:outerShdw blurRad="292100" dist="139700" dir="2700000" algn="tl" rotWithShape="0">
              <a:srgbClr val="333333">
                <a:alpha val="65000"/>
              </a:srgbClr>
            </a:outerShdw>
          </a:effectLst>
        </p:spPr>
      </p:pic>
      <p:sp>
        <p:nvSpPr>
          <p:cNvPr id="5" name="Espace réservé du contenu 4">
            <a:extLst>
              <a:ext uri="{FF2B5EF4-FFF2-40B4-BE49-F238E27FC236}">
                <a16:creationId xmlns:a16="http://schemas.microsoft.com/office/drawing/2014/main" id="{71A6CBD9-671B-4537-BA18-24F598E1C557}"/>
              </a:ext>
            </a:extLst>
          </p:cNvPr>
          <p:cNvSpPr txBox="1">
            <a:spLocks noGrp="1"/>
          </p:cNvSpPr>
          <p:nvPr>
            <p:ph idx="1"/>
          </p:nvPr>
        </p:nvSpPr>
        <p:spPr>
          <a:xfrm>
            <a:off x="437588" y="2359844"/>
            <a:ext cx="7357929" cy="3970318"/>
          </a:xfrm>
          <a:prstGeom prst="rect">
            <a:avLst/>
          </a:prstGeom>
          <a:noFill/>
        </p:spPr>
        <p:txBody>
          <a:bodyPr wrap="square" rtlCol="0">
            <a:spAutoFit/>
          </a:bodyPr>
          <a:lstStyle/>
          <a:p>
            <a:pPr marL="0" indent="0">
              <a:spcBef>
                <a:spcPts val="0"/>
              </a:spcBef>
              <a:spcAft>
                <a:spcPts val="0"/>
              </a:spcAft>
              <a:buNone/>
            </a:pPr>
            <a:r>
              <a:rPr lang="fr-FR" dirty="0">
                <a:solidFill>
                  <a:schemeClr val="tx1"/>
                </a:solidFill>
                <a:latin typeface="Ubuntu Light" panose="020B0304030602030204" pitchFamily="34" charset="0"/>
              </a:rPr>
              <a:t>Migration de Zabbix 3.4.15 à Zabbix 5.0 LTS / 5.4</a:t>
            </a:r>
          </a:p>
          <a:p>
            <a:pPr>
              <a:spcBef>
                <a:spcPts val="0"/>
              </a:spcBef>
              <a:spcAft>
                <a:spcPts val="0"/>
              </a:spcAft>
              <a:buFont typeface="Arial" panose="020B0604020202020204" pitchFamily="34" charset="0"/>
              <a:buChar char="•"/>
            </a:pPr>
            <a:r>
              <a:rPr lang="fr-FR" dirty="0">
                <a:solidFill>
                  <a:schemeClr val="tx1"/>
                </a:solidFill>
                <a:latin typeface="Ubuntu Light" panose="020B0304030602030204" pitchFamily="34" charset="0"/>
              </a:rPr>
              <a:t>Répartition de charge via des proxys</a:t>
            </a:r>
          </a:p>
          <a:p>
            <a:pPr>
              <a:spcBef>
                <a:spcPts val="0"/>
              </a:spcBef>
              <a:spcAft>
                <a:spcPts val="0"/>
              </a:spcAft>
              <a:buFont typeface="Arial" panose="020B0604020202020204" pitchFamily="34" charset="0"/>
              <a:buChar char="•"/>
            </a:pPr>
            <a:r>
              <a:rPr lang="fr-FR" dirty="0">
                <a:solidFill>
                  <a:schemeClr val="tx1"/>
                </a:solidFill>
                <a:latin typeface="Ubuntu Light" panose="020B0304030602030204" pitchFamily="34" charset="0"/>
              </a:rPr>
              <a:t>Éviter une coupure du service</a:t>
            </a:r>
          </a:p>
          <a:p>
            <a:pPr>
              <a:spcBef>
                <a:spcPts val="0"/>
              </a:spcBef>
              <a:spcAft>
                <a:spcPts val="0"/>
              </a:spcAft>
              <a:buFont typeface="Arial" panose="020B0604020202020204" pitchFamily="34" charset="0"/>
              <a:buChar char="•"/>
            </a:pPr>
            <a:r>
              <a:rPr lang="fr-FR" dirty="0">
                <a:solidFill>
                  <a:schemeClr val="tx1"/>
                </a:solidFill>
                <a:latin typeface="Ubuntu Light" panose="020B0304030602030204" pitchFamily="34" charset="0"/>
              </a:rPr>
              <a:t>Snmpv2c</a:t>
            </a:r>
          </a:p>
          <a:p>
            <a:pPr marL="0" indent="0">
              <a:spcBef>
                <a:spcPts val="0"/>
              </a:spcBef>
              <a:spcAft>
                <a:spcPts val="0"/>
              </a:spcAft>
              <a:buNone/>
            </a:pPr>
            <a:endParaRPr lang="fr-FR" dirty="0">
              <a:solidFill>
                <a:schemeClr val="tx1"/>
              </a:solidFill>
              <a:latin typeface="Ubuntu Light" panose="020B0304030602030204" pitchFamily="34" charset="0"/>
            </a:endParaRPr>
          </a:p>
          <a:p>
            <a:pPr marL="0" indent="0">
              <a:spcBef>
                <a:spcPts val="0"/>
              </a:spcBef>
              <a:spcAft>
                <a:spcPts val="0"/>
              </a:spcAft>
              <a:buNone/>
            </a:pPr>
            <a:r>
              <a:rPr lang="fr-FR" dirty="0">
                <a:solidFill>
                  <a:schemeClr val="tx1"/>
                </a:solidFill>
                <a:latin typeface="Ubuntu Light" panose="020B0304030602030204" pitchFamily="34" charset="0"/>
              </a:rPr>
              <a:t>Points supplémentaires :</a:t>
            </a:r>
          </a:p>
          <a:p>
            <a:pPr>
              <a:spcBef>
                <a:spcPts val="0"/>
              </a:spcBef>
              <a:spcAft>
                <a:spcPts val="0"/>
              </a:spcAft>
            </a:pPr>
            <a:r>
              <a:rPr lang="fr-FR" dirty="0">
                <a:solidFill>
                  <a:schemeClr val="tx1"/>
                </a:solidFill>
                <a:latin typeface="Ubuntu Light" panose="020B0304030602030204" pitchFamily="34" charset="0"/>
              </a:rPr>
              <a:t>Tuning MySQL</a:t>
            </a:r>
          </a:p>
          <a:p>
            <a:pPr>
              <a:spcBef>
                <a:spcPts val="0"/>
              </a:spcBef>
              <a:spcAft>
                <a:spcPts val="0"/>
              </a:spcAft>
            </a:pPr>
            <a:r>
              <a:rPr lang="fr-FR" dirty="0">
                <a:solidFill>
                  <a:schemeClr val="tx1"/>
                </a:solidFill>
                <a:latin typeface="Ubuntu Light" panose="020B0304030602030204" pitchFamily="34" charset="0"/>
              </a:rPr>
              <a:t>Tuning Zabbix</a:t>
            </a:r>
          </a:p>
          <a:p>
            <a:pPr>
              <a:spcBef>
                <a:spcPts val="0"/>
              </a:spcBef>
              <a:spcAft>
                <a:spcPts val="0"/>
              </a:spcAft>
            </a:pPr>
            <a:r>
              <a:rPr lang="fr-FR" dirty="0">
                <a:solidFill>
                  <a:schemeClr val="tx1"/>
                </a:solidFill>
                <a:latin typeface="Ubuntu Light" panose="020B0304030602030204" pitchFamily="34" charset="0"/>
              </a:rPr>
              <a:t>Mise à jour des templates</a:t>
            </a:r>
          </a:p>
          <a:p>
            <a:pPr>
              <a:spcBef>
                <a:spcPts val="0"/>
              </a:spcBef>
              <a:spcAft>
                <a:spcPts val="0"/>
              </a:spcAft>
            </a:pPr>
            <a:r>
              <a:rPr lang="fr-FR" dirty="0">
                <a:solidFill>
                  <a:schemeClr val="tx1"/>
                </a:solidFill>
                <a:latin typeface="Ubuntu Light" panose="020B0304030602030204" pitchFamily="34" charset="0"/>
              </a:rPr>
              <a:t>Mise à jour des scripts</a:t>
            </a:r>
          </a:p>
          <a:p>
            <a:pPr>
              <a:spcBef>
                <a:spcPts val="0"/>
              </a:spcBef>
              <a:spcAft>
                <a:spcPts val="0"/>
              </a:spcAft>
            </a:pPr>
            <a:r>
              <a:rPr lang="fr-FR" dirty="0">
                <a:solidFill>
                  <a:schemeClr val="tx1"/>
                </a:solidFill>
                <a:latin typeface="Ubuntu Light" panose="020B0304030602030204" pitchFamily="34" charset="0"/>
              </a:rPr>
              <a:t>Utilisation d’un chiffrement</a:t>
            </a:r>
          </a:p>
          <a:p>
            <a:pPr>
              <a:spcBef>
                <a:spcPts val="0"/>
              </a:spcBef>
              <a:spcAft>
                <a:spcPts val="0"/>
              </a:spcAft>
            </a:pPr>
            <a:r>
              <a:rPr lang="fr-FR" dirty="0">
                <a:solidFill>
                  <a:schemeClr val="tx1"/>
                </a:solidFill>
                <a:latin typeface="Ubuntu Light" panose="020B0304030602030204" pitchFamily="34" charset="0"/>
              </a:rPr>
              <a:t>Vérification de la rétrocompatibilité</a:t>
            </a:r>
          </a:p>
          <a:p>
            <a:pPr>
              <a:spcBef>
                <a:spcPts val="0"/>
              </a:spcBef>
              <a:spcAft>
                <a:spcPts val="0"/>
              </a:spcAft>
            </a:pPr>
            <a:r>
              <a:rPr lang="fr-FR" dirty="0">
                <a:solidFill>
                  <a:schemeClr val="tx1"/>
                </a:solidFill>
                <a:latin typeface="Ubuntu Light" panose="020B0304030602030204" pitchFamily="34" charset="0"/>
              </a:rPr>
              <a:t>snmpv3</a:t>
            </a:r>
          </a:p>
          <a:p>
            <a:pPr>
              <a:spcBef>
                <a:spcPts val="0"/>
              </a:spcBef>
              <a:spcAft>
                <a:spcPts val="0"/>
              </a:spcAft>
            </a:pPr>
            <a:r>
              <a:rPr lang="fr-FR" dirty="0">
                <a:solidFill>
                  <a:schemeClr val="tx1"/>
                </a:solidFill>
                <a:latin typeface="Ubuntu Light" panose="020B0304030602030204" pitchFamily="34" charset="0"/>
              </a:rPr>
              <a:t>Compatibilité avec Grafana v6.7.3 / Migration 8.0</a:t>
            </a:r>
          </a:p>
        </p:txBody>
      </p:sp>
    </p:spTree>
    <p:extLst>
      <p:ext uri="{BB962C8B-B14F-4D97-AF65-F5344CB8AC3E}">
        <p14:creationId xmlns:p14="http://schemas.microsoft.com/office/powerpoint/2010/main" val="2577710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DD3F4C6-DA45-4EAF-BB7F-760C27286BBC}"/>
              </a:ext>
            </a:extLst>
          </p:cNvPr>
          <p:cNvPicPr/>
          <p:nvPr/>
        </p:nvPicPr>
        <p:blipFill>
          <a:blip r:embed="rId2"/>
          <a:srcRect/>
          <a:stretch/>
        </p:blipFill>
        <p:spPr>
          <a:xfrm>
            <a:off x="3665929" y="2172314"/>
            <a:ext cx="8430821" cy="3714277"/>
          </a:xfrm>
          <a:prstGeom prst="rect">
            <a:avLst/>
          </a:prstGeom>
        </p:spPr>
      </p:pic>
      <p:sp>
        <p:nvSpPr>
          <p:cNvPr id="2" name="Titre 1">
            <a:extLst>
              <a:ext uri="{FF2B5EF4-FFF2-40B4-BE49-F238E27FC236}">
                <a16:creationId xmlns:a16="http://schemas.microsoft.com/office/drawing/2014/main" id="{3570D9E9-C5EB-4740-ABAB-9CC9617B1D0F}"/>
              </a:ext>
            </a:extLst>
          </p:cNvPr>
          <p:cNvSpPr>
            <a:spLocks noGrp="1"/>
          </p:cNvSpPr>
          <p:nvPr>
            <p:ph type="title"/>
          </p:nvPr>
        </p:nvSpPr>
        <p:spPr/>
        <p:txBody>
          <a:bodyPr/>
          <a:lstStyle/>
          <a:p>
            <a:r>
              <a:rPr lang="fr-FR" dirty="0">
                <a:latin typeface="Ubuntu Light" panose="020B0304030602030204" pitchFamily="34" charset="0"/>
              </a:rPr>
              <a:t>Présentation Du travail demandé </a:t>
            </a:r>
          </a:p>
        </p:txBody>
      </p:sp>
      <p:pic>
        <p:nvPicPr>
          <p:cNvPr id="4" name="Espace réservé du contenu 5">
            <a:extLst>
              <a:ext uri="{FF2B5EF4-FFF2-40B4-BE49-F238E27FC236}">
                <a16:creationId xmlns:a16="http://schemas.microsoft.com/office/drawing/2014/main" id="{759D3EA5-7135-47E2-87C3-838DCF76D6FC}"/>
              </a:ext>
            </a:extLst>
          </p:cNvPr>
          <p:cNvPicPr>
            <a:picLocks noChangeAspect="1"/>
          </p:cNvPicPr>
          <p:nvPr/>
        </p:nvPicPr>
        <p:blipFill>
          <a:blip r:embed="rId3"/>
          <a:srcRect/>
          <a:stretch/>
        </p:blipFill>
        <p:spPr>
          <a:xfrm>
            <a:off x="8056871" y="930547"/>
            <a:ext cx="3381895" cy="557018"/>
          </a:xfrm>
          <a:prstGeom prst="rect">
            <a:avLst/>
          </a:prstGeom>
          <a:ln>
            <a:noFill/>
          </a:ln>
          <a:effectLst>
            <a:outerShdw blurRad="292100" dist="139700" dir="2700000" algn="tl" rotWithShape="0">
              <a:srgbClr val="333333">
                <a:alpha val="65000"/>
              </a:srgbClr>
            </a:outerShdw>
          </a:effectLst>
        </p:spPr>
      </p:pic>
      <p:sp>
        <p:nvSpPr>
          <p:cNvPr id="5" name="Espace réservé du contenu 4">
            <a:extLst>
              <a:ext uri="{FF2B5EF4-FFF2-40B4-BE49-F238E27FC236}">
                <a16:creationId xmlns:a16="http://schemas.microsoft.com/office/drawing/2014/main" id="{71A6CBD9-671B-4537-BA18-24F598E1C557}"/>
              </a:ext>
            </a:extLst>
          </p:cNvPr>
          <p:cNvSpPr txBox="1">
            <a:spLocks noGrp="1"/>
          </p:cNvSpPr>
          <p:nvPr>
            <p:ph idx="1"/>
          </p:nvPr>
        </p:nvSpPr>
        <p:spPr>
          <a:xfrm>
            <a:off x="437588" y="2359844"/>
            <a:ext cx="7357929" cy="3970318"/>
          </a:xfrm>
          <a:prstGeom prst="rect">
            <a:avLst/>
          </a:prstGeom>
          <a:noFill/>
        </p:spPr>
        <p:txBody>
          <a:bodyPr wrap="square" rtlCol="0">
            <a:spAutoFit/>
          </a:bodyPr>
          <a:lstStyle/>
          <a:p>
            <a:pPr marL="0" indent="0">
              <a:spcBef>
                <a:spcPts val="0"/>
              </a:spcBef>
              <a:spcAft>
                <a:spcPts val="0"/>
              </a:spcAft>
              <a:buNone/>
            </a:pPr>
            <a:r>
              <a:rPr lang="fr-FR" dirty="0">
                <a:solidFill>
                  <a:schemeClr val="tx1"/>
                </a:solidFill>
                <a:latin typeface="Ubuntu Light" panose="020B0304030602030204" pitchFamily="34" charset="0"/>
              </a:rPr>
              <a:t>Migration de Zabbix 3.4.15 à Zabbix 5.0 LTS / 5.4</a:t>
            </a:r>
          </a:p>
          <a:p>
            <a:pPr>
              <a:spcBef>
                <a:spcPts val="0"/>
              </a:spcBef>
              <a:spcAft>
                <a:spcPts val="0"/>
              </a:spcAft>
              <a:buFont typeface="Arial" panose="020B0604020202020204" pitchFamily="34" charset="0"/>
              <a:buChar char="•"/>
            </a:pPr>
            <a:r>
              <a:rPr lang="fr-FR" dirty="0">
                <a:solidFill>
                  <a:schemeClr val="tx1"/>
                </a:solidFill>
                <a:latin typeface="Ubuntu Light" panose="020B0304030602030204" pitchFamily="34" charset="0"/>
              </a:rPr>
              <a:t>Répartition de charge via des proxys</a:t>
            </a:r>
          </a:p>
          <a:p>
            <a:pPr>
              <a:spcBef>
                <a:spcPts val="0"/>
              </a:spcBef>
              <a:spcAft>
                <a:spcPts val="0"/>
              </a:spcAft>
              <a:buFont typeface="Arial" panose="020B0604020202020204" pitchFamily="34" charset="0"/>
              <a:buChar char="•"/>
            </a:pPr>
            <a:r>
              <a:rPr lang="fr-FR" dirty="0">
                <a:solidFill>
                  <a:schemeClr val="tx1"/>
                </a:solidFill>
                <a:latin typeface="Ubuntu Light" panose="020B0304030602030204" pitchFamily="34" charset="0"/>
              </a:rPr>
              <a:t>Éviter une coupure du service</a:t>
            </a:r>
          </a:p>
          <a:p>
            <a:pPr>
              <a:spcBef>
                <a:spcPts val="0"/>
              </a:spcBef>
              <a:spcAft>
                <a:spcPts val="0"/>
              </a:spcAft>
              <a:buFont typeface="Arial" panose="020B0604020202020204" pitchFamily="34" charset="0"/>
              <a:buChar char="•"/>
            </a:pPr>
            <a:r>
              <a:rPr lang="fr-FR" dirty="0">
                <a:solidFill>
                  <a:schemeClr val="tx1"/>
                </a:solidFill>
                <a:latin typeface="Ubuntu Light" panose="020B0304030602030204" pitchFamily="34" charset="0"/>
              </a:rPr>
              <a:t>Snmpv2c</a:t>
            </a:r>
          </a:p>
          <a:p>
            <a:pPr marL="0" indent="0">
              <a:spcBef>
                <a:spcPts val="0"/>
              </a:spcBef>
              <a:spcAft>
                <a:spcPts val="0"/>
              </a:spcAft>
              <a:buNone/>
            </a:pPr>
            <a:endParaRPr lang="fr-FR" dirty="0">
              <a:solidFill>
                <a:schemeClr val="tx1"/>
              </a:solidFill>
              <a:latin typeface="Ubuntu Light" panose="020B0304030602030204" pitchFamily="34" charset="0"/>
            </a:endParaRPr>
          </a:p>
          <a:p>
            <a:pPr marL="0" indent="0">
              <a:spcBef>
                <a:spcPts val="0"/>
              </a:spcBef>
              <a:spcAft>
                <a:spcPts val="0"/>
              </a:spcAft>
              <a:buNone/>
            </a:pPr>
            <a:r>
              <a:rPr lang="fr-FR" dirty="0">
                <a:solidFill>
                  <a:schemeClr val="tx1"/>
                </a:solidFill>
                <a:latin typeface="Ubuntu Light" panose="020B0304030602030204" pitchFamily="34" charset="0"/>
              </a:rPr>
              <a:t>Points supplémentaires :</a:t>
            </a:r>
          </a:p>
          <a:p>
            <a:pPr>
              <a:spcBef>
                <a:spcPts val="0"/>
              </a:spcBef>
              <a:spcAft>
                <a:spcPts val="0"/>
              </a:spcAft>
            </a:pPr>
            <a:r>
              <a:rPr lang="fr-FR" dirty="0">
                <a:solidFill>
                  <a:schemeClr val="tx1"/>
                </a:solidFill>
                <a:latin typeface="Ubuntu Light" panose="020B0304030602030204" pitchFamily="34" charset="0"/>
              </a:rPr>
              <a:t>Tuning MySQL</a:t>
            </a:r>
          </a:p>
          <a:p>
            <a:pPr>
              <a:spcBef>
                <a:spcPts val="0"/>
              </a:spcBef>
              <a:spcAft>
                <a:spcPts val="0"/>
              </a:spcAft>
            </a:pPr>
            <a:r>
              <a:rPr lang="fr-FR" dirty="0">
                <a:solidFill>
                  <a:schemeClr val="tx1"/>
                </a:solidFill>
                <a:latin typeface="Ubuntu Light" panose="020B0304030602030204" pitchFamily="34" charset="0"/>
              </a:rPr>
              <a:t>Tuning Zabbix</a:t>
            </a:r>
          </a:p>
          <a:p>
            <a:pPr>
              <a:spcBef>
                <a:spcPts val="0"/>
              </a:spcBef>
              <a:spcAft>
                <a:spcPts val="0"/>
              </a:spcAft>
            </a:pPr>
            <a:r>
              <a:rPr lang="fr-FR" dirty="0">
                <a:solidFill>
                  <a:schemeClr val="tx1"/>
                </a:solidFill>
                <a:latin typeface="Ubuntu Light" panose="020B0304030602030204" pitchFamily="34" charset="0"/>
              </a:rPr>
              <a:t>Mise à jour des templates</a:t>
            </a:r>
          </a:p>
          <a:p>
            <a:pPr>
              <a:spcBef>
                <a:spcPts val="0"/>
              </a:spcBef>
              <a:spcAft>
                <a:spcPts val="0"/>
              </a:spcAft>
            </a:pPr>
            <a:r>
              <a:rPr lang="fr-FR" dirty="0">
                <a:solidFill>
                  <a:schemeClr val="tx1"/>
                </a:solidFill>
                <a:latin typeface="Ubuntu Light" panose="020B0304030602030204" pitchFamily="34" charset="0"/>
              </a:rPr>
              <a:t>Mise à jour des scripts</a:t>
            </a:r>
          </a:p>
          <a:p>
            <a:pPr>
              <a:spcBef>
                <a:spcPts val="0"/>
              </a:spcBef>
              <a:spcAft>
                <a:spcPts val="0"/>
              </a:spcAft>
            </a:pPr>
            <a:r>
              <a:rPr lang="fr-FR" dirty="0">
                <a:solidFill>
                  <a:schemeClr val="tx1"/>
                </a:solidFill>
                <a:latin typeface="Ubuntu Light" panose="020B0304030602030204" pitchFamily="34" charset="0"/>
              </a:rPr>
              <a:t>Utilisation d’un chiffrement</a:t>
            </a:r>
          </a:p>
          <a:p>
            <a:pPr>
              <a:spcBef>
                <a:spcPts val="0"/>
              </a:spcBef>
              <a:spcAft>
                <a:spcPts val="0"/>
              </a:spcAft>
            </a:pPr>
            <a:r>
              <a:rPr lang="fr-FR" dirty="0">
                <a:solidFill>
                  <a:schemeClr val="tx1"/>
                </a:solidFill>
                <a:latin typeface="Ubuntu Light" panose="020B0304030602030204" pitchFamily="34" charset="0"/>
              </a:rPr>
              <a:t>Vérification de la rétrocompatibilité</a:t>
            </a:r>
          </a:p>
          <a:p>
            <a:pPr>
              <a:spcBef>
                <a:spcPts val="0"/>
              </a:spcBef>
              <a:spcAft>
                <a:spcPts val="0"/>
              </a:spcAft>
            </a:pPr>
            <a:r>
              <a:rPr lang="fr-FR" dirty="0">
                <a:solidFill>
                  <a:schemeClr val="tx1"/>
                </a:solidFill>
                <a:latin typeface="Ubuntu Light" panose="020B0304030602030204" pitchFamily="34" charset="0"/>
              </a:rPr>
              <a:t>snmpv3</a:t>
            </a:r>
          </a:p>
          <a:p>
            <a:pPr>
              <a:spcBef>
                <a:spcPts val="0"/>
              </a:spcBef>
              <a:spcAft>
                <a:spcPts val="0"/>
              </a:spcAft>
            </a:pPr>
            <a:r>
              <a:rPr lang="fr-FR" dirty="0">
                <a:solidFill>
                  <a:schemeClr val="tx1"/>
                </a:solidFill>
                <a:latin typeface="Ubuntu Light" panose="020B0304030602030204" pitchFamily="34" charset="0"/>
              </a:rPr>
              <a:t>Compatibilité avec Grafana v6.7.3 / Migration 8.0</a:t>
            </a:r>
          </a:p>
        </p:txBody>
      </p:sp>
    </p:spTree>
    <p:extLst>
      <p:ext uri="{BB962C8B-B14F-4D97-AF65-F5344CB8AC3E}">
        <p14:creationId xmlns:p14="http://schemas.microsoft.com/office/powerpoint/2010/main" val="183178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2B0F5C2-8CBC-4C89-A8AE-7E112C0DDB6E}"/>
              </a:ext>
            </a:extLst>
          </p:cNvPr>
          <p:cNvSpPr>
            <a:spLocks noGrp="1"/>
          </p:cNvSpPr>
          <p:nvPr>
            <p:ph type="title"/>
          </p:nvPr>
        </p:nvSpPr>
        <p:spPr>
          <a:xfrm>
            <a:off x="581191" y="666340"/>
            <a:ext cx="11029616" cy="1095560"/>
          </a:xfrm>
        </p:spPr>
        <p:txBody>
          <a:bodyPr anchor="t">
            <a:normAutofit/>
          </a:bodyPr>
          <a:lstStyle/>
          <a:p>
            <a:r>
              <a:rPr lang="fr-FR" dirty="0">
                <a:solidFill>
                  <a:schemeClr val="accent2"/>
                </a:solidFill>
                <a:latin typeface="Ubuntu Light" panose="020B0304030602030204" pitchFamily="34" charset="0"/>
              </a:rPr>
              <a:t>Présentation de Zabbix</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Espace réservé du contenu 4" descr="Une image contenant texte, moniteur, capture d’écran, plusieurs&#10;&#10;Description générée automatiquement">
            <a:extLst>
              <a:ext uri="{FF2B5EF4-FFF2-40B4-BE49-F238E27FC236}">
                <a16:creationId xmlns:a16="http://schemas.microsoft.com/office/drawing/2014/main" id="{DD891D7C-7853-44A9-9F56-0C081E6042B3}"/>
              </a:ext>
            </a:extLst>
          </p:cNvPr>
          <p:cNvPicPr>
            <a:picLocks noGrp="1" noChangeAspect="1"/>
          </p:cNvPicPr>
          <p:nvPr>
            <p:ph idx="1"/>
          </p:nvPr>
        </p:nvPicPr>
        <p:blipFill rotWithShape="1">
          <a:blip r:embed="rId2"/>
          <a:srcRect t="7339" b="4108"/>
          <a:stretch/>
        </p:blipFill>
        <p:spPr>
          <a:xfrm>
            <a:off x="446533" y="2400301"/>
            <a:ext cx="7094217" cy="3524250"/>
          </a:xfrm>
          <a:prstGeom prst="rect">
            <a:avLst/>
          </a:prstGeom>
          <a:ln>
            <a:noFill/>
          </a:ln>
          <a:effectLst>
            <a:outerShdw blurRad="292100" dist="139700" dir="2700000" algn="tl" rotWithShape="0">
              <a:srgbClr val="333333">
                <a:alpha val="65000"/>
              </a:srgbClr>
            </a:outerShdw>
          </a:effectLst>
        </p:spPr>
      </p:pic>
      <p:pic>
        <p:nvPicPr>
          <p:cNvPr id="4098" name="Picture 2" descr="GitHub - zabbix/zabbix-docker: Official Zabbix Dockerfiles">
            <a:extLst>
              <a:ext uri="{FF2B5EF4-FFF2-40B4-BE49-F238E27FC236}">
                <a16:creationId xmlns:a16="http://schemas.microsoft.com/office/drawing/2014/main" id="{B8590CED-C906-4035-B262-419572BFB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232" y="666340"/>
            <a:ext cx="3838575" cy="1005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ZoneTexte 5">
            <a:extLst>
              <a:ext uri="{FF2B5EF4-FFF2-40B4-BE49-F238E27FC236}">
                <a16:creationId xmlns:a16="http://schemas.microsoft.com/office/drawing/2014/main" id="{B4D50547-39DF-4466-BC77-045BF0AA6DDB}"/>
              </a:ext>
            </a:extLst>
          </p:cNvPr>
          <p:cNvSpPr txBox="1"/>
          <p:nvPr/>
        </p:nvSpPr>
        <p:spPr>
          <a:xfrm>
            <a:off x="7839075" y="2400301"/>
            <a:ext cx="4133850" cy="1569660"/>
          </a:xfrm>
          <a:prstGeom prst="rect">
            <a:avLst/>
          </a:prstGeom>
          <a:noFill/>
        </p:spPr>
        <p:txBody>
          <a:bodyPr wrap="square" rtlCol="0">
            <a:spAutoFit/>
          </a:bodyPr>
          <a:lstStyle/>
          <a:p>
            <a:r>
              <a:rPr lang="fr-FR" sz="1600" dirty="0">
                <a:latin typeface="Ubuntu Light" panose="020B0304030602030204" pitchFamily="34" charset="0"/>
              </a:rPr>
              <a:t>Zabbix est un logiciel libre (GPL v.2) permettant de surveiller l'état de divers services réseau, serveurs et autres matériels réseau et produisant des graphiques dynamiques de consommation des ressources.</a:t>
            </a:r>
          </a:p>
        </p:txBody>
      </p:sp>
    </p:spTree>
    <p:extLst>
      <p:ext uri="{BB962C8B-B14F-4D97-AF65-F5344CB8AC3E}">
        <p14:creationId xmlns:p14="http://schemas.microsoft.com/office/powerpoint/2010/main" val="4011133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2B0F5C2-8CBC-4C89-A8AE-7E112C0DDB6E}"/>
              </a:ext>
            </a:extLst>
          </p:cNvPr>
          <p:cNvSpPr>
            <a:spLocks noGrp="1"/>
          </p:cNvSpPr>
          <p:nvPr>
            <p:ph type="title"/>
          </p:nvPr>
        </p:nvSpPr>
        <p:spPr>
          <a:xfrm>
            <a:off x="581191" y="666340"/>
            <a:ext cx="11029616" cy="1095560"/>
          </a:xfrm>
        </p:spPr>
        <p:txBody>
          <a:bodyPr anchor="t">
            <a:normAutofit/>
          </a:bodyPr>
          <a:lstStyle/>
          <a:p>
            <a:r>
              <a:rPr lang="fr-FR" dirty="0">
                <a:solidFill>
                  <a:schemeClr val="accent2"/>
                </a:solidFill>
                <a:latin typeface="Ubuntu Light" panose="020B0304030602030204" pitchFamily="34" charset="0"/>
              </a:rPr>
              <a:t>Présentation de Zabbix</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GitHub - zabbix/zabbix-docker: Official Zabbix Dockerfiles">
            <a:extLst>
              <a:ext uri="{FF2B5EF4-FFF2-40B4-BE49-F238E27FC236}">
                <a16:creationId xmlns:a16="http://schemas.microsoft.com/office/drawing/2014/main" id="{B8590CED-C906-4035-B262-419572BFB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232" y="666340"/>
            <a:ext cx="3838575" cy="1005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Fonctionnement de Zabbix [wiki monitoring-fr.org]">
            <a:extLst>
              <a:ext uri="{FF2B5EF4-FFF2-40B4-BE49-F238E27FC236}">
                <a16:creationId xmlns:a16="http://schemas.microsoft.com/office/drawing/2014/main" id="{E701F812-7135-4067-8D28-6C1FA9490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1" y="1879599"/>
            <a:ext cx="6278742" cy="4185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Fonctionnement de Zabbix [wiki monitoring-fr.org]">
            <a:extLst>
              <a:ext uri="{FF2B5EF4-FFF2-40B4-BE49-F238E27FC236}">
                <a16:creationId xmlns:a16="http://schemas.microsoft.com/office/drawing/2014/main" id="{417441C9-71DB-4812-9E57-173F2F920B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1124" y="2310400"/>
            <a:ext cx="3810000" cy="332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09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2B0F5C2-8CBC-4C89-A8AE-7E112C0DDB6E}"/>
              </a:ext>
            </a:extLst>
          </p:cNvPr>
          <p:cNvSpPr>
            <a:spLocks noGrp="1"/>
          </p:cNvSpPr>
          <p:nvPr>
            <p:ph type="title"/>
          </p:nvPr>
        </p:nvSpPr>
        <p:spPr>
          <a:xfrm>
            <a:off x="581191" y="666340"/>
            <a:ext cx="11029616" cy="1095560"/>
          </a:xfrm>
        </p:spPr>
        <p:txBody>
          <a:bodyPr anchor="t">
            <a:normAutofit/>
          </a:bodyPr>
          <a:lstStyle/>
          <a:p>
            <a:r>
              <a:rPr lang="fr-FR" dirty="0">
                <a:solidFill>
                  <a:schemeClr val="accent2"/>
                </a:solidFill>
                <a:latin typeface="Ubuntu Light" panose="020B0304030602030204" pitchFamily="34" charset="0"/>
              </a:rPr>
              <a:t>Présentation de Zabbix</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GitHub - zabbix/zabbix-docker: Official Zabbix Dockerfiles">
            <a:extLst>
              <a:ext uri="{FF2B5EF4-FFF2-40B4-BE49-F238E27FC236}">
                <a16:creationId xmlns:a16="http://schemas.microsoft.com/office/drawing/2014/main" id="{B8590CED-C906-4035-B262-419572BFB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232" y="666340"/>
            <a:ext cx="3838575" cy="1005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9.png">
            <a:extLst>
              <a:ext uri="{FF2B5EF4-FFF2-40B4-BE49-F238E27FC236}">
                <a16:creationId xmlns:a16="http://schemas.microsoft.com/office/drawing/2014/main" id="{D1E42360-51B0-4B43-9360-9A0E137CE92B}"/>
              </a:ext>
            </a:extLst>
          </p:cNvPr>
          <p:cNvPicPr>
            <a:picLocks noChangeAspect="1"/>
          </p:cNvPicPr>
          <p:nvPr/>
        </p:nvPicPr>
        <p:blipFill>
          <a:blip r:embed="rId3"/>
          <a:srcRect b="2739"/>
          <a:stretch>
            <a:fillRect/>
          </a:stretch>
        </p:blipFill>
        <p:spPr>
          <a:xfrm>
            <a:off x="581191" y="2213384"/>
            <a:ext cx="8301509" cy="3778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3202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1C356-B975-4E22-800A-1DAD915F8419}"/>
              </a:ext>
            </a:extLst>
          </p:cNvPr>
          <p:cNvSpPr>
            <a:spLocks noGrp="1"/>
          </p:cNvSpPr>
          <p:nvPr>
            <p:ph type="title"/>
          </p:nvPr>
        </p:nvSpPr>
        <p:spPr/>
        <p:txBody>
          <a:bodyPr/>
          <a:lstStyle/>
          <a:p>
            <a:r>
              <a:rPr lang="fr-FR" dirty="0">
                <a:latin typeface="Ubuntu Light" panose="020B0304030602030204" pitchFamily="34" charset="0"/>
              </a:rPr>
              <a:t>Migration de Zabbix</a:t>
            </a:r>
          </a:p>
        </p:txBody>
      </p:sp>
      <p:sp>
        <p:nvSpPr>
          <p:cNvPr id="3" name="Espace réservé du contenu 2">
            <a:extLst>
              <a:ext uri="{FF2B5EF4-FFF2-40B4-BE49-F238E27FC236}">
                <a16:creationId xmlns:a16="http://schemas.microsoft.com/office/drawing/2014/main" id="{39987974-AADE-4E49-82CA-5CD3CD06A26C}"/>
              </a:ext>
            </a:extLst>
          </p:cNvPr>
          <p:cNvSpPr>
            <a:spLocks noGrp="1"/>
          </p:cNvSpPr>
          <p:nvPr>
            <p:ph idx="1"/>
          </p:nvPr>
        </p:nvSpPr>
        <p:spPr>
          <a:xfrm>
            <a:off x="581192" y="1847122"/>
            <a:ext cx="5124283" cy="1248504"/>
          </a:xfrm>
        </p:spPr>
        <p:txBody>
          <a:bodyPr>
            <a:normAutofit fontScale="77500" lnSpcReduction="20000"/>
          </a:bodyPr>
          <a:lstStyle/>
          <a:p>
            <a:r>
              <a:rPr lang="fr-FR" dirty="0">
                <a:solidFill>
                  <a:schemeClr val="tx1"/>
                </a:solidFill>
                <a:latin typeface="Ubuntu Light" panose="020B0304030602030204" pitchFamily="34" charset="0"/>
              </a:rPr>
              <a:t>Éléments a migrés</a:t>
            </a:r>
          </a:p>
          <a:p>
            <a:pPr lvl="1"/>
            <a:r>
              <a:rPr lang="fr-FR" dirty="0">
                <a:solidFill>
                  <a:schemeClr val="tx1"/>
                </a:solidFill>
                <a:latin typeface="Ubuntu Light" panose="020B0304030602030204" pitchFamily="34" charset="0"/>
              </a:rPr>
              <a:t>Base de données</a:t>
            </a:r>
          </a:p>
          <a:p>
            <a:pPr lvl="2"/>
            <a:r>
              <a:rPr lang="fr-FR" dirty="0">
                <a:solidFill>
                  <a:schemeClr val="tx1"/>
                </a:solidFill>
                <a:latin typeface="Ubuntu Light" panose="020B0304030602030204" pitchFamily="34" charset="0"/>
              </a:rPr>
              <a:t>Incluant : hôtes, historique, templates, groupes, utilisateur, etc…</a:t>
            </a:r>
          </a:p>
          <a:p>
            <a:pPr lvl="1"/>
            <a:r>
              <a:rPr lang="fr-FR" dirty="0">
                <a:solidFill>
                  <a:schemeClr val="tx1"/>
                </a:solidFill>
                <a:latin typeface="Ubuntu Light" panose="020B0304030602030204" pitchFamily="34" charset="0"/>
              </a:rPr>
              <a:t>Fichiers de configurations </a:t>
            </a:r>
          </a:p>
        </p:txBody>
      </p:sp>
      <p:sp>
        <p:nvSpPr>
          <p:cNvPr id="4" name="ZoneTexte 3">
            <a:extLst>
              <a:ext uri="{FF2B5EF4-FFF2-40B4-BE49-F238E27FC236}">
                <a16:creationId xmlns:a16="http://schemas.microsoft.com/office/drawing/2014/main" id="{789B0BC3-FCE4-4781-B580-A129F4579E96}"/>
              </a:ext>
            </a:extLst>
          </p:cNvPr>
          <p:cNvSpPr txBox="1"/>
          <p:nvPr/>
        </p:nvSpPr>
        <p:spPr>
          <a:xfrm>
            <a:off x="453109" y="3105309"/>
            <a:ext cx="5642891" cy="369332"/>
          </a:xfrm>
          <a:prstGeom prst="rect">
            <a:avLst/>
          </a:prstGeom>
          <a:noFill/>
        </p:spPr>
        <p:txBody>
          <a:bodyPr wrap="none" rtlCol="0">
            <a:spAutoFit/>
          </a:bodyPr>
          <a:lstStyle/>
          <a:p>
            <a:r>
              <a:rPr lang="fr-FR" dirty="0">
                <a:latin typeface="Ubuntu" panose="020B0504030602030204" pitchFamily="34" charset="0"/>
              </a:rPr>
              <a:t>Migration de la base de données via « mariabackup »</a:t>
            </a:r>
          </a:p>
        </p:txBody>
      </p:sp>
      <p:graphicFrame>
        <p:nvGraphicFramePr>
          <p:cNvPr id="5" name="Tableau 4">
            <a:extLst>
              <a:ext uri="{FF2B5EF4-FFF2-40B4-BE49-F238E27FC236}">
                <a16:creationId xmlns:a16="http://schemas.microsoft.com/office/drawing/2014/main" id="{1EFB4E77-A3B3-4AC3-92B0-83886330D247}"/>
              </a:ext>
            </a:extLst>
          </p:cNvPr>
          <p:cNvGraphicFramePr>
            <a:graphicFrameLocks noGrp="1"/>
          </p:cNvGraphicFramePr>
          <p:nvPr>
            <p:extLst>
              <p:ext uri="{D42A27DB-BD31-4B8C-83A1-F6EECF244321}">
                <p14:modId xmlns:p14="http://schemas.microsoft.com/office/powerpoint/2010/main" val="3838769182"/>
              </p:ext>
            </p:extLst>
          </p:nvPr>
        </p:nvGraphicFramePr>
        <p:xfrm>
          <a:off x="453109" y="3628984"/>
          <a:ext cx="5657850" cy="2431288"/>
        </p:xfrm>
        <a:graphic>
          <a:graphicData uri="http://schemas.openxmlformats.org/drawingml/2006/table">
            <a:tbl>
              <a:tblPr>
                <a:tableStyleId>{5C22544A-7EE6-4342-B048-85BDC9FD1C3A}</a:tableStyleId>
              </a:tblPr>
              <a:tblGrid>
                <a:gridCol w="5657850">
                  <a:extLst>
                    <a:ext uri="{9D8B030D-6E8A-4147-A177-3AD203B41FA5}">
                      <a16:colId xmlns:a16="http://schemas.microsoft.com/office/drawing/2014/main" val="3315436535"/>
                    </a:ext>
                  </a:extLst>
                </a:gridCol>
              </a:tblGrid>
              <a:tr h="419100">
                <a:tc>
                  <a:txBody>
                    <a:bodyPr/>
                    <a:lstStyle/>
                    <a:p>
                      <a:pPr>
                        <a:lnSpc>
                          <a:spcPct val="104000"/>
                        </a:lnSpc>
                      </a:pPr>
                      <a:r>
                        <a:rPr lang="en-US" sz="1000" dirty="0">
                          <a:effectLst/>
                          <a:latin typeface="Roboto" panose="02000000000000000000" pitchFamily="2" charset="0"/>
                          <a:ea typeface="Roboto" panose="02000000000000000000" pitchFamily="2" charset="0"/>
                        </a:rPr>
                        <a:t># mariabackup --backup --compress --target-dir=/home/kalanda/backup/</a:t>
                      </a:r>
                      <a:endParaRPr lang="fr-FR" sz="1200" dirty="0">
                        <a:effectLst/>
                        <a:latin typeface="Roboto" panose="02000000000000000000" pitchFamily="2" charset="0"/>
                        <a:ea typeface="Roboto" panose="02000000000000000000" pitchFamily="2" charset="0"/>
                      </a:endParaRPr>
                    </a:p>
                    <a:p>
                      <a:pPr>
                        <a:lnSpc>
                          <a:spcPct val="104000"/>
                        </a:lnSpc>
                      </a:pPr>
                      <a:r>
                        <a:rPr lang="en-US" sz="1000" dirty="0">
                          <a:effectLst/>
                          <a:latin typeface="Roboto" panose="02000000000000000000" pitchFamily="2" charset="0"/>
                          <a:ea typeface="Roboto" panose="02000000000000000000" pitchFamily="2" charset="0"/>
                        </a:rPr>
                        <a:t># scp -r -p /home/kalanda/backup/ kalanda@Ip-newsrv:/home/kalanda/</a:t>
                      </a:r>
                    </a:p>
                    <a:p>
                      <a:pPr>
                        <a:lnSpc>
                          <a:spcPct val="104000"/>
                        </a:lnSpc>
                      </a:pPr>
                      <a:endParaRPr lang="en-US" sz="1000" dirty="0">
                        <a:effectLst/>
                        <a:latin typeface="Roboto" panose="02000000000000000000" pitchFamily="2" charset="0"/>
                        <a:ea typeface="Roboto" panose="02000000000000000000" pitchFamily="2" charset="0"/>
                      </a:endParaRPr>
                    </a:p>
                    <a:p>
                      <a:r>
                        <a:rPr lang="en-US" sz="1000" kern="1200" dirty="0">
                          <a:solidFill>
                            <a:schemeClr val="dk1"/>
                          </a:solidFill>
                          <a:effectLst/>
                          <a:latin typeface="Roboto" panose="02000000000000000000" pitchFamily="2" charset="0"/>
                          <a:ea typeface="Roboto" panose="02000000000000000000" pitchFamily="2" charset="0"/>
                          <a:cs typeface="+mn-cs"/>
                        </a:rPr>
                        <a:t># mariabackup --decompress --parallel=4 --target-dir=/home/kalanda/backup/ --remove-original</a:t>
                      </a:r>
                      <a:endParaRPr lang="fr-FR" sz="1000" kern="1200" dirty="0">
                        <a:solidFill>
                          <a:schemeClr val="dk1"/>
                        </a:solidFill>
                        <a:effectLst/>
                        <a:latin typeface="Roboto" panose="02000000000000000000" pitchFamily="2" charset="0"/>
                        <a:ea typeface="Roboto" panose="02000000000000000000" pitchFamily="2" charset="0"/>
                        <a:cs typeface="+mn-cs"/>
                      </a:endParaRPr>
                    </a:p>
                    <a:p>
                      <a:r>
                        <a:rPr lang="en-US" sz="1000" kern="1200" dirty="0">
                          <a:solidFill>
                            <a:schemeClr val="dk1"/>
                          </a:solidFill>
                          <a:effectLst/>
                          <a:latin typeface="Roboto" panose="02000000000000000000" pitchFamily="2" charset="0"/>
                          <a:ea typeface="Roboto" panose="02000000000000000000" pitchFamily="2" charset="0"/>
                          <a:cs typeface="+mn-cs"/>
                        </a:rPr>
                        <a:t># mariabackup --prepare --target-dir=/home/kalanda/backup/</a:t>
                      </a:r>
                      <a:endParaRPr lang="fr-FR" sz="1000" kern="1200" dirty="0">
                        <a:solidFill>
                          <a:schemeClr val="dk1"/>
                        </a:solidFill>
                        <a:effectLst/>
                        <a:latin typeface="Roboto" panose="02000000000000000000" pitchFamily="2" charset="0"/>
                        <a:ea typeface="Roboto" panose="02000000000000000000" pitchFamily="2" charset="0"/>
                        <a:cs typeface="+mn-cs"/>
                      </a:endParaRPr>
                    </a:p>
                    <a:p>
                      <a:r>
                        <a:rPr lang="en-US" sz="1000" kern="1200" dirty="0">
                          <a:solidFill>
                            <a:schemeClr val="dk1"/>
                          </a:solidFill>
                          <a:effectLst/>
                          <a:latin typeface="Roboto" panose="02000000000000000000" pitchFamily="2" charset="0"/>
                          <a:ea typeface="Roboto" panose="02000000000000000000" pitchFamily="2" charset="0"/>
                          <a:cs typeface="+mn-cs"/>
                        </a:rPr>
                        <a:t># service mysql stop</a:t>
                      </a:r>
                      <a:endParaRPr lang="fr-FR" sz="1000" kern="1200" dirty="0">
                        <a:solidFill>
                          <a:schemeClr val="dk1"/>
                        </a:solidFill>
                        <a:effectLst/>
                        <a:latin typeface="Roboto" panose="02000000000000000000" pitchFamily="2" charset="0"/>
                        <a:ea typeface="Roboto" panose="02000000000000000000" pitchFamily="2" charset="0"/>
                        <a:cs typeface="+mn-cs"/>
                      </a:endParaRPr>
                    </a:p>
                    <a:p>
                      <a:r>
                        <a:rPr lang="en-US" sz="1000" kern="1200" dirty="0">
                          <a:solidFill>
                            <a:schemeClr val="dk1"/>
                          </a:solidFill>
                          <a:effectLst/>
                          <a:latin typeface="Roboto" panose="02000000000000000000" pitchFamily="2" charset="0"/>
                          <a:ea typeface="Roboto" panose="02000000000000000000" pitchFamily="2" charset="0"/>
                          <a:cs typeface="+mn-cs"/>
                        </a:rPr>
                        <a:t># rm -rf /var/lib/mysql/*</a:t>
                      </a:r>
                      <a:endParaRPr lang="fr-FR" sz="1000" kern="1200" dirty="0">
                        <a:solidFill>
                          <a:schemeClr val="dk1"/>
                        </a:solidFill>
                        <a:effectLst/>
                        <a:latin typeface="Roboto" panose="02000000000000000000" pitchFamily="2" charset="0"/>
                        <a:ea typeface="Roboto" panose="02000000000000000000" pitchFamily="2" charset="0"/>
                        <a:cs typeface="+mn-cs"/>
                      </a:endParaRPr>
                    </a:p>
                    <a:p>
                      <a:r>
                        <a:rPr lang="en-US" sz="1000" kern="1200" dirty="0">
                          <a:solidFill>
                            <a:schemeClr val="dk1"/>
                          </a:solidFill>
                          <a:effectLst/>
                          <a:latin typeface="Roboto" panose="02000000000000000000" pitchFamily="2" charset="0"/>
                          <a:ea typeface="Roboto" panose="02000000000000000000" pitchFamily="2" charset="0"/>
                          <a:cs typeface="+mn-cs"/>
                        </a:rPr>
                        <a:t># mariabackup --copy-back --target-dir=/home/kalanda/backup/ --datadir=/var/lib/mysql/</a:t>
                      </a:r>
                    </a:p>
                    <a:p>
                      <a:endParaRPr lang="en-US" sz="1000" kern="1200" dirty="0">
                        <a:solidFill>
                          <a:schemeClr val="dk1"/>
                        </a:solidFill>
                        <a:effectLst/>
                        <a:latin typeface="Roboto" panose="02000000000000000000" pitchFamily="2" charset="0"/>
                        <a:ea typeface="Roboto" panose="02000000000000000000" pitchFamily="2" charset="0"/>
                        <a:cs typeface="+mn-cs"/>
                      </a:endParaRPr>
                    </a:p>
                    <a:p>
                      <a:r>
                        <a:rPr lang="fr-FR" sz="1000" kern="1200" dirty="0">
                          <a:solidFill>
                            <a:schemeClr val="dk1"/>
                          </a:solidFill>
                          <a:effectLst/>
                          <a:latin typeface="Roboto" panose="02000000000000000000" pitchFamily="2" charset="0"/>
                          <a:ea typeface="Roboto" panose="02000000000000000000" pitchFamily="2" charset="0"/>
                          <a:cs typeface="+mn-cs"/>
                        </a:rPr>
                        <a:t># chown -R mysql:mysql /var/lib/mysql/</a:t>
                      </a:r>
                    </a:p>
                    <a:p>
                      <a:r>
                        <a:rPr lang="fr-FR" sz="1000" kern="1200" dirty="0">
                          <a:solidFill>
                            <a:schemeClr val="dk1"/>
                          </a:solidFill>
                          <a:effectLst/>
                          <a:latin typeface="Roboto" panose="02000000000000000000" pitchFamily="2" charset="0"/>
                          <a:ea typeface="Roboto" panose="02000000000000000000" pitchFamily="2" charset="0"/>
                          <a:cs typeface="+mn-cs"/>
                        </a:rPr>
                        <a:t># service mysql start</a:t>
                      </a:r>
                    </a:p>
                    <a:p>
                      <a:endParaRPr lang="fr-FR" sz="1000" kern="1200" dirty="0">
                        <a:solidFill>
                          <a:schemeClr val="dk1"/>
                        </a:solidFill>
                        <a:effectLst/>
                        <a:latin typeface="Roboto" panose="02000000000000000000" pitchFamily="2" charset="0"/>
                        <a:ea typeface="Roboto" panose="02000000000000000000" pitchFamily="2" charset="0"/>
                        <a:cs typeface="+mn-cs"/>
                      </a:endParaRPr>
                    </a:p>
                    <a:p>
                      <a:r>
                        <a:rPr lang="fr-FR" sz="1000" kern="1200" dirty="0">
                          <a:solidFill>
                            <a:schemeClr val="dk1"/>
                          </a:solidFill>
                          <a:effectLst/>
                          <a:latin typeface="Roboto" panose="02000000000000000000" pitchFamily="2" charset="0"/>
                          <a:ea typeface="Roboto" panose="02000000000000000000" pitchFamily="2" charset="0"/>
                          <a:cs typeface="+mn-cs"/>
                        </a:rPr>
                        <a:t>$ mysql -uroot -p</a:t>
                      </a:r>
                    </a:p>
                    <a:p>
                      <a:r>
                        <a:rPr lang="fr-FR" sz="1000" kern="1200" dirty="0">
                          <a:solidFill>
                            <a:schemeClr val="dk1"/>
                          </a:solidFill>
                          <a:effectLst/>
                          <a:latin typeface="Roboto" panose="02000000000000000000" pitchFamily="2" charset="0"/>
                          <a:ea typeface="Roboto" panose="02000000000000000000" pitchFamily="2" charset="0"/>
                          <a:cs typeface="+mn-cs"/>
                        </a:rPr>
                        <a:t>mysql&gt; create user zabbix@localhost identified by 'password';</a:t>
                      </a:r>
                    </a:p>
                    <a:p>
                      <a:r>
                        <a:rPr lang="fr-FR" sz="1000" kern="1200" dirty="0">
                          <a:solidFill>
                            <a:schemeClr val="dk1"/>
                          </a:solidFill>
                          <a:effectLst/>
                          <a:latin typeface="Roboto" panose="02000000000000000000" pitchFamily="2" charset="0"/>
                          <a:ea typeface="Roboto" panose="02000000000000000000" pitchFamily="2" charset="0"/>
                          <a:cs typeface="+mn-cs"/>
                        </a:rPr>
                        <a:t>mysql&gt; grant all privileges on zabbix.* to zabbix@localhost;</a:t>
                      </a:r>
                    </a:p>
                  </a:txBody>
                  <a:tcPr marL="63500" marR="63500" marT="63500" marB="63500"/>
                </a:tc>
                <a:extLst>
                  <a:ext uri="{0D108BD9-81ED-4DB2-BD59-A6C34878D82A}">
                    <a16:rowId xmlns:a16="http://schemas.microsoft.com/office/drawing/2014/main" val="1363430436"/>
                  </a:ext>
                </a:extLst>
              </a:tr>
            </a:tbl>
          </a:graphicData>
        </a:graphic>
      </p:graphicFrame>
      <p:graphicFrame>
        <p:nvGraphicFramePr>
          <p:cNvPr id="11" name="Tableau 10">
            <a:extLst>
              <a:ext uri="{FF2B5EF4-FFF2-40B4-BE49-F238E27FC236}">
                <a16:creationId xmlns:a16="http://schemas.microsoft.com/office/drawing/2014/main" id="{4FAD9C8A-684A-4E9E-AED8-C5C05872858B}"/>
              </a:ext>
            </a:extLst>
          </p:cNvPr>
          <p:cNvGraphicFramePr>
            <a:graphicFrameLocks noGrp="1"/>
          </p:cNvGraphicFramePr>
          <p:nvPr>
            <p:extLst>
              <p:ext uri="{D42A27DB-BD31-4B8C-83A1-F6EECF244321}">
                <p14:modId xmlns:p14="http://schemas.microsoft.com/office/powerpoint/2010/main" val="3049717571"/>
              </p:ext>
            </p:extLst>
          </p:nvPr>
        </p:nvGraphicFramePr>
        <p:xfrm>
          <a:off x="6529388" y="3933784"/>
          <a:ext cx="5081420" cy="753110"/>
        </p:xfrm>
        <a:graphic>
          <a:graphicData uri="http://schemas.openxmlformats.org/drawingml/2006/table">
            <a:tbl>
              <a:tblPr>
                <a:tableStyleId>{5C22544A-7EE6-4342-B048-85BDC9FD1C3A}</a:tableStyleId>
              </a:tblPr>
              <a:tblGrid>
                <a:gridCol w="5081420">
                  <a:extLst>
                    <a:ext uri="{9D8B030D-6E8A-4147-A177-3AD203B41FA5}">
                      <a16:colId xmlns:a16="http://schemas.microsoft.com/office/drawing/2014/main" val="110987151"/>
                    </a:ext>
                  </a:extLst>
                </a:gridCol>
              </a:tblGrid>
              <a:tr h="400050">
                <a:tc>
                  <a:txBody>
                    <a:bodyPr/>
                    <a:lstStyle/>
                    <a:p>
                      <a:pPr>
                        <a:lnSpc>
                          <a:spcPct val="104000"/>
                        </a:lnSpc>
                      </a:pPr>
                      <a:r>
                        <a:rPr lang="en-US" sz="1000" dirty="0">
                          <a:effectLst/>
                          <a:latin typeface="Roboto" panose="02000000000000000000" pitchFamily="2" charset="0"/>
                          <a:ea typeface="Roboto" panose="02000000000000000000" pitchFamily="2" charset="0"/>
                        </a:rPr>
                        <a:t>$ wget "https://git.zabbix.com/projects/ZBX/repos/zabbix/raw/database/mysql/double.sql"</a:t>
                      </a:r>
                      <a:endParaRPr lang="fr-FR" sz="1200" dirty="0">
                        <a:effectLst/>
                        <a:latin typeface="Roboto" panose="02000000000000000000" pitchFamily="2" charset="0"/>
                        <a:ea typeface="Roboto" panose="02000000000000000000" pitchFamily="2" charset="0"/>
                      </a:endParaRPr>
                    </a:p>
                    <a:p>
                      <a:pPr>
                        <a:lnSpc>
                          <a:spcPct val="104000"/>
                        </a:lnSpc>
                      </a:pPr>
                      <a:r>
                        <a:rPr lang="en-US" sz="1000" dirty="0">
                          <a:effectLst/>
                          <a:latin typeface="Roboto" panose="02000000000000000000" pitchFamily="2" charset="0"/>
                          <a:ea typeface="Roboto" panose="02000000000000000000" pitchFamily="2" charset="0"/>
                        </a:rPr>
                        <a:t>$ mysql -uzabbix -p zabbix &lt; double.sql</a:t>
                      </a:r>
                      <a:endParaRPr lang="fr-FR" sz="1200" dirty="0">
                        <a:effectLst/>
                        <a:latin typeface="Roboto" panose="02000000000000000000" pitchFamily="2" charset="0"/>
                        <a:ea typeface="Roboto" panose="02000000000000000000" pitchFamily="2" charset="0"/>
                      </a:endParaRPr>
                    </a:p>
                    <a:p>
                      <a:pPr>
                        <a:lnSpc>
                          <a:spcPct val="104000"/>
                        </a:lnSpc>
                      </a:pPr>
                      <a:r>
                        <a:rPr lang="en-US" sz="1000" dirty="0">
                          <a:effectLst/>
                          <a:latin typeface="Roboto" panose="02000000000000000000" pitchFamily="2" charset="0"/>
                          <a:ea typeface="Roboto" panose="02000000000000000000" pitchFamily="2" charset="0"/>
                        </a:rPr>
                        <a:t># sed -i '/DOUBLE/c\$DB['DOUBLE_IEEE754'] = true;/' /etc/zabbix/web/zabbix.conf.php</a:t>
                      </a:r>
                      <a:endParaRPr lang="fr-FR" sz="1200" dirty="0">
                        <a:solidFill>
                          <a:srgbClr val="666666"/>
                        </a:solidFill>
                        <a:effectLst/>
                        <a:latin typeface="Roboto" panose="02000000000000000000" pitchFamily="2" charset="0"/>
                        <a:ea typeface="Roboto" panose="02000000000000000000" pitchFamily="2" charset="0"/>
                      </a:endParaRPr>
                    </a:p>
                  </a:txBody>
                  <a:tcPr marL="63500" marR="63500" marT="63500" marB="63500"/>
                </a:tc>
                <a:extLst>
                  <a:ext uri="{0D108BD9-81ED-4DB2-BD59-A6C34878D82A}">
                    <a16:rowId xmlns:a16="http://schemas.microsoft.com/office/drawing/2014/main" val="4118287078"/>
                  </a:ext>
                </a:extLst>
              </a:tr>
            </a:tbl>
          </a:graphicData>
        </a:graphic>
      </p:graphicFrame>
      <p:sp>
        <p:nvSpPr>
          <p:cNvPr id="12" name="ZoneTexte 11">
            <a:extLst>
              <a:ext uri="{FF2B5EF4-FFF2-40B4-BE49-F238E27FC236}">
                <a16:creationId xmlns:a16="http://schemas.microsoft.com/office/drawing/2014/main" id="{BD18722F-C080-4B50-9047-363BC114926C}"/>
              </a:ext>
            </a:extLst>
          </p:cNvPr>
          <p:cNvSpPr txBox="1"/>
          <p:nvPr/>
        </p:nvSpPr>
        <p:spPr>
          <a:xfrm>
            <a:off x="6529388" y="3628984"/>
            <a:ext cx="4938712" cy="307777"/>
          </a:xfrm>
          <a:prstGeom prst="rect">
            <a:avLst/>
          </a:prstGeom>
          <a:noFill/>
        </p:spPr>
        <p:txBody>
          <a:bodyPr wrap="square" rtlCol="0">
            <a:spAutoFit/>
          </a:bodyPr>
          <a:lstStyle/>
          <a:p>
            <a:r>
              <a:rPr lang="fr-FR" sz="1400" dirty="0"/>
              <a:t>Activation des « Extended float » selon la documentation Zabbix </a:t>
            </a:r>
          </a:p>
        </p:txBody>
      </p:sp>
      <p:sp>
        <p:nvSpPr>
          <p:cNvPr id="13" name="ZoneTexte 12">
            <a:extLst>
              <a:ext uri="{FF2B5EF4-FFF2-40B4-BE49-F238E27FC236}">
                <a16:creationId xmlns:a16="http://schemas.microsoft.com/office/drawing/2014/main" id="{44B9CA56-0C6E-4232-9111-7C619D53FD29}"/>
              </a:ext>
            </a:extLst>
          </p:cNvPr>
          <p:cNvSpPr txBox="1"/>
          <p:nvPr/>
        </p:nvSpPr>
        <p:spPr>
          <a:xfrm>
            <a:off x="6529388" y="4831611"/>
            <a:ext cx="3405188" cy="369332"/>
          </a:xfrm>
          <a:prstGeom prst="rect">
            <a:avLst/>
          </a:prstGeom>
          <a:noFill/>
        </p:spPr>
        <p:txBody>
          <a:bodyPr wrap="square" rtlCol="0">
            <a:spAutoFit/>
          </a:bodyPr>
          <a:lstStyle/>
          <a:p>
            <a:r>
              <a:rPr lang="fr-FR" dirty="0">
                <a:latin typeface="Ubuntu" panose="020B0504030602030204" pitchFamily="34" charset="0"/>
              </a:rPr>
              <a:t>Problème rencontré</a:t>
            </a:r>
          </a:p>
        </p:txBody>
      </p:sp>
      <p:graphicFrame>
        <p:nvGraphicFramePr>
          <p:cNvPr id="16" name="Tableau 15">
            <a:extLst>
              <a:ext uri="{FF2B5EF4-FFF2-40B4-BE49-F238E27FC236}">
                <a16:creationId xmlns:a16="http://schemas.microsoft.com/office/drawing/2014/main" id="{2F1695D3-D231-46CF-9770-5BB33D075B31}"/>
              </a:ext>
            </a:extLst>
          </p:cNvPr>
          <p:cNvGraphicFramePr>
            <a:graphicFrameLocks noGrp="1"/>
          </p:cNvGraphicFramePr>
          <p:nvPr>
            <p:extLst>
              <p:ext uri="{D42A27DB-BD31-4B8C-83A1-F6EECF244321}">
                <p14:modId xmlns:p14="http://schemas.microsoft.com/office/powerpoint/2010/main" val="3957049046"/>
              </p:ext>
            </p:extLst>
          </p:nvPr>
        </p:nvGraphicFramePr>
        <p:xfrm>
          <a:off x="6529388" y="5217135"/>
          <a:ext cx="3405188" cy="290195"/>
        </p:xfrm>
        <a:graphic>
          <a:graphicData uri="http://schemas.openxmlformats.org/drawingml/2006/table">
            <a:tbl>
              <a:tblPr>
                <a:tableStyleId>{5C22544A-7EE6-4342-B048-85BDC9FD1C3A}</a:tableStyleId>
              </a:tblPr>
              <a:tblGrid>
                <a:gridCol w="3405188">
                  <a:extLst>
                    <a:ext uri="{9D8B030D-6E8A-4147-A177-3AD203B41FA5}">
                      <a16:colId xmlns:a16="http://schemas.microsoft.com/office/drawing/2014/main" val="3924515508"/>
                    </a:ext>
                  </a:extLst>
                </a:gridCol>
              </a:tblGrid>
              <a:tr h="0">
                <a:tc>
                  <a:txBody>
                    <a:bodyPr/>
                    <a:lstStyle/>
                    <a:p>
                      <a:pPr>
                        <a:lnSpc>
                          <a:spcPct val="115000"/>
                        </a:lnSpc>
                      </a:pPr>
                      <a:r>
                        <a:rPr lang="en-US" sz="1000" dirty="0">
                          <a:effectLst/>
                          <a:latin typeface="Roboto" panose="02000000000000000000" pitchFamily="2" charset="0"/>
                          <a:ea typeface="Roboto" panose="02000000000000000000" pitchFamily="2" charset="0"/>
                        </a:rPr>
                        <a:t>[Z3005] query failed: [1118] Row size too large.(...) </a:t>
                      </a:r>
                      <a:endParaRPr lang="fr-FR" sz="1200" dirty="0">
                        <a:solidFill>
                          <a:srgbClr val="666666"/>
                        </a:solidFill>
                        <a:effectLst/>
                        <a:latin typeface="Roboto" panose="02000000000000000000" pitchFamily="2" charset="0"/>
                        <a:ea typeface="Roboto" panose="02000000000000000000" pitchFamily="2" charset="0"/>
                      </a:endParaRPr>
                    </a:p>
                  </a:txBody>
                  <a:tcPr marL="63500" marR="63500" marT="63500" marB="63500"/>
                </a:tc>
                <a:extLst>
                  <a:ext uri="{0D108BD9-81ED-4DB2-BD59-A6C34878D82A}">
                    <a16:rowId xmlns:a16="http://schemas.microsoft.com/office/drawing/2014/main" val="2404864397"/>
                  </a:ext>
                </a:extLst>
              </a:tr>
            </a:tbl>
          </a:graphicData>
        </a:graphic>
      </p:graphicFrame>
      <p:graphicFrame>
        <p:nvGraphicFramePr>
          <p:cNvPr id="19" name="Tableau 18">
            <a:extLst>
              <a:ext uri="{FF2B5EF4-FFF2-40B4-BE49-F238E27FC236}">
                <a16:creationId xmlns:a16="http://schemas.microsoft.com/office/drawing/2014/main" id="{0DB28017-E5F1-4225-A93B-2EFE2431B8C6}"/>
              </a:ext>
            </a:extLst>
          </p:cNvPr>
          <p:cNvGraphicFramePr>
            <a:graphicFrameLocks noGrp="1"/>
          </p:cNvGraphicFramePr>
          <p:nvPr>
            <p:extLst>
              <p:ext uri="{D42A27DB-BD31-4B8C-83A1-F6EECF244321}">
                <p14:modId xmlns:p14="http://schemas.microsoft.com/office/powerpoint/2010/main" val="834018268"/>
              </p:ext>
            </p:extLst>
          </p:nvPr>
        </p:nvGraphicFramePr>
        <p:xfrm>
          <a:off x="6529388" y="5602659"/>
          <a:ext cx="4938712" cy="279400"/>
        </p:xfrm>
        <a:graphic>
          <a:graphicData uri="http://schemas.openxmlformats.org/drawingml/2006/table">
            <a:tbl>
              <a:tblPr>
                <a:tableStyleId>{5C22544A-7EE6-4342-B048-85BDC9FD1C3A}</a:tableStyleId>
              </a:tblPr>
              <a:tblGrid>
                <a:gridCol w="4938712">
                  <a:extLst>
                    <a:ext uri="{9D8B030D-6E8A-4147-A177-3AD203B41FA5}">
                      <a16:colId xmlns:a16="http://schemas.microsoft.com/office/drawing/2014/main" val="3924515508"/>
                    </a:ext>
                  </a:extLst>
                </a:gridCol>
              </a:tblGrid>
              <a:tr h="0">
                <a:tc>
                  <a:txBody>
                    <a:bodyPr/>
                    <a:lstStyle/>
                    <a:p>
                      <a:r>
                        <a:rPr lang="en-US" sz="1000" kern="1200" dirty="0">
                          <a:solidFill>
                            <a:schemeClr val="dk1"/>
                          </a:solidFill>
                          <a:effectLst/>
                          <a:latin typeface="Roboto" panose="02000000000000000000" pitchFamily="2" charset="0"/>
                          <a:ea typeface="Roboto" panose="02000000000000000000" pitchFamily="2" charset="0"/>
                          <a:cs typeface="+mn-cs"/>
                        </a:rPr>
                        <a:t>$ mysql -uroot -p zabbix -e "alter table hosts row_format = dynamic;"</a:t>
                      </a:r>
                      <a:endParaRPr lang="fr-FR" sz="1000" kern="1200" dirty="0">
                        <a:solidFill>
                          <a:schemeClr val="dk1"/>
                        </a:solidFill>
                        <a:effectLst/>
                        <a:latin typeface="Roboto" panose="02000000000000000000" pitchFamily="2" charset="0"/>
                        <a:ea typeface="Roboto" panose="02000000000000000000" pitchFamily="2" charset="0"/>
                        <a:cs typeface="+mn-cs"/>
                      </a:endParaRPr>
                    </a:p>
                  </a:txBody>
                  <a:tcPr marL="63500" marR="63500" marT="63500" marB="63500"/>
                </a:tc>
                <a:extLst>
                  <a:ext uri="{0D108BD9-81ED-4DB2-BD59-A6C34878D82A}">
                    <a16:rowId xmlns:a16="http://schemas.microsoft.com/office/drawing/2014/main" val="2404864397"/>
                  </a:ext>
                </a:extLst>
              </a:tr>
            </a:tbl>
          </a:graphicData>
        </a:graphic>
      </p:graphicFrame>
      <p:pic>
        <p:nvPicPr>
          <p:cNvPr id="20" name="Picture 2">
            <a:extLst>
              <a:ext uri="{FF2B5EF4-FFF2-40B4-BE49-F238E27FC236}">
                <a16:creationId xmlns:a16="http://schemas.microsoft.com/office/drawing/2014/main" id="{847CF282-ABBD-40C8-A5D3-F6CFE7C20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803" y="733135"/>
            <a:ext cx="1908005" cy="98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7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3.xml><?xml version="1.0" encoding="utf-8"?>
<ds:datastoreItem xmlns:ds="http://schemas.openxmlformats.org/officeDocument/2006/customXml" ds:itemID="{1EBC12AA-1C15-4500-BC9C-8EE83A441DE9}">
  <ds:schemaRefs>
    <ds:schemaRef ds:uri="71af3243-3dd4-4a8d-8c0d-dd76da1f02a5"/>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TM03457464[[fn=Dividende]]</Template>
  <TotalTime>749</TotalTime>
  <Words>1808</Words>
  <Application>Microsoft Office PowerPoint</Application>
  <PresentationFormat>Grand écran</PresentationFormat>
  <Paragraphs>239</Paragraphs>
  <Slides>22</Slides>
  <Notes>11</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22</vt:i4>
      </vt:variant>
    </vt:vector>
  </HeadingPairs>
  <TitlesOfParts>
    <vt:vector size="33" baseType="lpstr">
      <vt:lpstr>Arial</vt:lpstr>
      <vt:lpstr>Calibri</vt:lpstr>
      <vt:lpstr>Courier New</vt:lpstr>
      <vt:lpstr>Gill Sans MT</vt:lpstr>
      <vt:lpstr>Roboto</vt:lpstr>
      <vt:lpstr>Roboto Light</vt:lpstr>
      <vt:lpstr>Times New Roman</vt:lpstr>
      <vt:lpstr>Ubuntu</vt:lpstr>
      <vt:lpstr>Ubuntu Light</vt:lpstr>
      <vt:lpstr>Wingdings 2</vt:lpstr>
      <vt:lpstr>Dividende</vt:lpstr>
      <vt:lpstr>Soutenance de stage </vt:lpstr>
      <vt:lpstr>Sommaire</vt:lpstr>
      <vt:lpstr>Présentation de l’entreprise</vt:lpstr>
      <vt:lpstr>Présentation Du travail demandé </vt:lpstr>
      <vt:lpstr>Présentation Du travail demandé </vt:lpstr>
      <vt:lpstr>Présentation de Zabbix</vt:lpstr>
      <vt:lpstr>Présentation de Zabbix</vt:lpstr>
      <vt:lpstr>Présentation de Zabbix</vt:lpstr>
      <vt:lpstr>Migration de Zabbix</vt:lpstr>
      <vt:lpstr>Migration de Zabbix</vt:lpstr>
      <vt:lpstr>Optimisation de la base de données</vt:lpstr>
      <vt:lpstr>Partitionnement de LA BDD</vt:lpstr>
      <vt:lpstr>Configuration de mysql et des hugepages</vt:lpstr>
      <vt:lpstr>Configuration finale</vt:lpstr>
      <vt:lpstr>Répartition de charge sur un proxy</vt:lpstr>
      <vt:lpstr>MISE EN PLACE DU PROXY</vt:lpstr>
      <vt:lpstr>Sécurisation des échanges proxy/serveur/agent</vt:lpstr>
      <vt:lpstr>Analyse réseau </vt:lpstr>
      <vt:lpstr>SNMPV3</vt:lpstr>
      <vt:lpstr>Suggestion supplémentaire</vt:lpstr>
      <vt:lpstr>Sources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Soutenance de stage </dc:title>
  <dc:creator>Hugo De Souza</dc:creator>
  <cp:lastModifiedBy>Hugo De Souza</cp:lastModifiedBy>
  <cp:revision>110</cp:revision>
  <dcterms:created xsi:type="dcterms:W3CDTF">2021-06-30T14:48:13Z</dcterms:created>
  <dcterms:modified xsi:type="dcterms:W3CDTF">2021-07-06T10:54:59Z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